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5" r:id="rId18"/>
    <p:sldId id="276" r:id="rId19"/>
    <p:sldId id="277" r:id="rId20"/>
    <p:sldId id="278" r:id="rId21"/>
    <p:sldId id="279" r:id="rId22"/>
    <p:sldId id="280" r:id="rId23"/>
    <p:sldId id="273" r:id="rId24"/>
    <p:sldId id="272" r:id="rId25"/>
    <p:sldId id="368" r:id="rId26"/>
    <p:sldId id="369" r:id="rId27"/>
    <p:sldId id="370" r:id="rId28"/>
    <p:sldId id="281" r:id="rId29"/>
    <p:sldId id="282" r:id="rId30"/>
    <p:sldId id="274" r:id="rId31"/>
    <p:sldId id="283" r:id="rId32"/>
    <p:sldId id="284" r:id="rId33"/>
    <p:sldId id="285" r:id="rId34"/>
    <p:sldId id="286" r:id="rId35"/>
    <p:sldId id="287" r:id="rId36"/>
    <p:sldId id="288" r:id="rId37"/>
    <p:sldId id="374" r:id="rId38"/>
    <p:sldId id="375" r:id="rId39"/>
    <p:sldId id="376" r:id="rId40"/>
    <p:sldId id="377" r:id="rId41"/>
    <p:sldId id="296" r:id="rId42"/>
    <p:sldId id="297" r:id="rId43"/>
    <p:sldId id="289" r:id="rId44"/>
    <p:sldId id="290" r:id="rId45"/>
    <p:sldId id="291" r:id="rId46"/>
    <p:sldId id="292" r:id="rId47"/>
    <p:sldId id="293" r:id="rId48"/>
    <p:sldId id="294" r:id="rId49"/>
    <p:sldId id="295"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61"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autoAdjust="0"/>
    <p:restoredTop sz="94660"/>
  </p:normalViewPr>
  <p:slideViewPr>
    <p:cSldViewPr>
      <p:cViewPr varScale="1">
        <p:scale>
          <a:sx n="120" d="100"/>
          <a:sy n="120" d="100"/>
        </p:scale>
        <p:origin x="154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01380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79219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2151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5652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56384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1882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4535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36525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5594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09179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5817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9174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19661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007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51275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7734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pPr/>
              <a:t>7/25/2022</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0465032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C:\Users\ADEVEN\Desktop\BSc Computer Science\Problem Solving using computer\unit03.PNG"/>
          <p:cNvPicPr>
            <a:picLocks noChangeAspect="1" noChangeArrowheads="1"/>
          </p:cNvPicPr>
          <p:nvPr/>
        </p:nvPicPr>
        <p:blipFill>
          <a:blip r:embed="rId2"/>
          <a:srcRect/>
          <a:stretch>
            <a:fillRect/>
          </a:stretch>
        </p:blipFill>
        <p:spPr bwMode="auto">
          <a:xfrm>
            <a:off x="0" y="1600201"/>
            <a:ext cx="9109288" cy="273843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HLL to Machine Language</a:t>
            </a:r>
            <a:endParaRPr lang="en-US" dirty="0"/>
          </a:p>
        </p:txBody>
      </p:sp>
      <p:sp>
        <p:nvSpPr>
          <p:cNvPr id="3" name="Content Placeholder 2"/>
          <p:cNvSpPr>
            <a:spLocks noGrp="1"/>
          </p:cNvSpPr>
          <p:nvPr>
            <p:ph idx="1"/>
          </p:nvPr>
        </p:nvSpPr>
        <p:spPr/>
        <p:txBody>
          <a:bodyPr/>
          <a:lstStyle/>
          <a:p>
            <a:pPr algn="just"/>
            <a:r>
              <a:rPr lang="en-US" dirty="0" smtClean="0"/>
              <a:t>Suppose we want to add two numbers, the instructions that CPU actually carries out might be something like this:-</a:t>
            </a:r>
          </a:p>
          <a:p>
            <a:pPr lvl="2" algn="just"/>
            <a:r>
              <a:rPr lang="en-US" dirty="0" smtClean="0"/>
              <a:t>Load the number from memory location 2001 into CPU.</a:t>
            </a:r>
          </a:p>
          <a:p>
            <a:pPr lvl="2" algn="just"/>
            <a:r>
              <a:rPr lang="en-US" dirty="0" smtClean="0"/>
              <a:t>Load the number from memory location 2002 into CPU</a:t>
            </a:r>
          </a:p>
          <a:p>
            <a:pPr lvl="2" algn="just"/>
            <a:r>
              <a:rPr lang="en-US" dirty="0" smtClean="0"/>
              <a:t>Add two number in CPU</a:t>
            </a:r>
          </a:p>
          <a:p>
            <a:pPr lvl="2" algn="just"/>
            <a:r>
              <a:rPr lang="en-US" dirty="0" smtClean="0"/>
              <a:t>Store the result in location 2003.</a:t>
            </a:r>
            <a:endParaRPr lang="en-US" dirty="0"/>
          </a:p>
        </p:txBody>
      </p:sp>
      <p:sp>
        <p:nvSpPr>
          <p:cNvPr id="4" name="Right Brace 3"/>
          <p:cNvSpPr/>
          <p:nvPr/>
        </p:nvSpPr>
        <p:spPr>
          <a:xfrm rot="5400000">
            <a:off x="3276600" y="1143000"/>
            <a:ext cx="3124199" cy="7391400"/>
          </a:xfrm>
          <a:prstGeom prst="rightBrace">
            <a:avLst>
              <a:gd name="adj1" fmla="val 8333"/>
              <a:gd name="adj2" fmla="val 5131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ectangular Callout 4"/>
          <p:cNvSpPr/>
          <p:nvPr/>
        </p:nvSpPr>
        <p:spPr>
          <a:xfrm>
            <a:off x="457200" y="4953000"/>
            <a:ext cx="2971800" cy="1295400"/>
          </a:xfrm>
          <a:prstGeom prst="wedgeRectCallout">
            <a:avLst>
              <a:gd name="adj1" fmla="val 93710"/>
              <a:gd name="adj2" fmla="val 59062"/>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smtClean="0">
                <a:solidFill>
                  <a:srgbClr val="00B050"/>
                </a:solidFill>
              </a:rPr>
              <a:t>Its complicated as instructions and numbers are represented in binary.</a:t>
            </a:r>
            <a:endParaRPr lang="en-US" b="1" dirty="0">
              <a:solidFill>
                <a:srgbClr val="00B050"/>
              </a:solidFill>
            </a:endParaRPr>
          </a:p>
        </p:txBody>
      </p:sp>
      <p:sp>
        <p:nvSpPr>
          <p:cNvPr id="7" name="TextBox 6"/>
          <p:cNvSpPr txBox="1"/>
          <p:nvPr/>
        </p:nvSpPr>
        <p:spPr>
          <a:xfrm>
            <a:off x="5105400" y="4867870"/>
            <a:ext cx="3886200" cy="92333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b="1" dirty="0" smtClean="0"/>
              <a:t>In High Level Languages, addition can be like</a:t>
            </a:r>
          </a:p>
          <a:p>
            <a:pPr algn="ctr"/>
            <a:r>
              <a:rPr lang="en-US" b="1" dirty="0" smtClean="0"/>
              <a:t> c = </a:t>
            </a:r>
            <a:r>
              <a:rPr lang="en-US" b="1" dirty="0" err="1" smtClean="0"/>
              <a:t>a+b</a:t>
            </a:r>
            <a:r>
              <a:rPr lang="en-US" b="1" dirty="0" smtClean="0"/>
              <a:t>.</a:t>
            </a:r>
            <a:endParaRPr lang="en-US" b="1" dirty="0"/>
          </a:p>
        </p:txBody>
      </p:sp>
      <p:sp>
        <p:nvSpPr>
          <p:cNvPr id="8" name="TextBox 7"/>
          <p:cNvSpPr txBox="1"/>
          <p:nvPr/>
        </p:nvSpPr>
        <p:spPr>
          <a:xfrm>
            <a:off x="5105400" y="5867400"/>
            <a:ext cx="3886200"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b="1" dirty="0" smtClean="0"/>
              <a:t>But HLL needs to be converted into the language that computer can understand i.e. machine language.</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HLL to Machine Language</a:t>
            </a:r>
            <a:endParaRPr lang="en-US" dirty="0"/>
          </a:p>
        </p:txBody>
      </p:sp>
      <p:sp>
        <p:nvSpPr>
          <p:cNvPr id="3" name="Content Placeholder 2"/>
          <p:cNvSpPr>
            <a:spLocks noGrp="1"/>
          </p:cNvSpPr>
          <p:nvPr>
            <p:ph idx="1"/>
          </p:nvPr>
        </p:nvSpPr>
        <p:spPr/>
        <p:txBody>
          <a:bodyPr/>
          <a:lstStyle/>
          <a:p>
            <a:pPr algn="ctr">
              <a:buNone/>
            </a:pPr>
            <a:r>
              <a:rPr lang="en-US" dirty="0" smtClean="0">
                <a:solidFill>
                  <a:srgbClr val="C00000"/>
                </a:solidFill>
              </a:rPr>
              <a:t>There are two ways:</a:t>
            </a:r>
          </a:p>
          <a:p>
            <a:pPr algn="ctr">
              <a:buNone/>
            </a:pPr>
            <a:r>
              <a:rPr lang="en-US" dirty="0" smtClean="0">
                <a:solidFill>
                  <a:srgbClr val="00B050"/>
                </a:solidFill>
              </a:rPr>
              <a:t>HLL can either be compiled or interpreted.</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Compiler</a:t>
            </a:r>
            <a:endParaRPr lang="en-US" dirty="0"/>
          </a:p>
        </p:txBody>
      </p:sp>
      <p:sp>
        <p:nvSpPr>
          <p:cNvPr id="3" name="Content Placeholder 2"/>
          <p:cNvSpPr>
            <a:spLocks noGrp="1"/>
          </p:cNvSpPr>
          <p:nvPr>
            <p:ph idx="1"/>
          </p:nvPr>
        </p:nvSpPr>
        <p:spPr/>
        <p:txBody>
          <a:bodyPr>
            <a:normAutofit lnSpcReduction="10000"/>
          </a:bodyPr>
          <a:lstStyle/>
          <a:p>
            <a:pPr algn="just"/>
            <a:r>
              <a:rPr lang="en-US" sz="2800" dirty="0" smtClean="0"/>
              <a:t>A </a:t>
            </a:r>
            <a:r>
              <a:rPr lang="en-US" sz="2800" b="1" dirty="0" smtClean="0">
                <a:solidFill>
                  <a:srgbClr val="C00000"/>
                </a:solidFill>
              </a:rPr>
              <a:t>compiler </a:t>
            </a:r>
            <a:r>
              <a:rPr lang="en-US" sz="2800" dirty="0" smtClean="0">
                <a:solidFill>
                  <a:srgbClr val="C00000"/>
                </a:solidFill>
              </a:rPr>
              <a:t>takes entire program and converts it into object code which is typically stored in a file</a:t>
            </a:r>
            <a:r>
              <a:rPr lang="en-US" sz="2800" dirty="0" smtClean="0"/>
              <a:t>. The object code is also referred as binary code and can be </a:t>
            </a:r>
            <a:r>
              <a:rPr lang="en-US" sz="2800" dirty="0" smtClean="0">
                <a:solidFill>
                  <a:srgbClr val="00B050"/>
                </a:solidFill>
              </a:rPr>
              <a:t>directly executed by the machine after linking</a:t>
            </a:r>
            <a:r>
              <a:rPr lang="en-US" sz="2800" dirty="0" smtClean="0"/>
              <a:t>. Examples of compiled programming languages are C and C++.</a:t>
            </a:r>
            <a:endParaRPr lang="en-US" sz="2800" dirty="0"/>
          </a:p>
        </p:txBody>
      </p:sp>
      <p:pic>
        <p:nvPicPr>
          <p:cNvPr id="4" name="Picture 2" descr="C:\Users\ADEVEN\Desktop\BSc Computer Science\Problem Solving using computer\Compiling a HLL.PNG"/>
          <p:cNvPicPr>
            <a:picLocks noChangeAspect="1" noChangeArrowheads="1"/>
          </p:cNvPicPr>
          <p:nvPr/>
        </p:nvPicPr>
        <p:blipFill>
          <a:blip r:embed="rId2"/>
          <a:srcRect/>
          <a:stretch>
            <a:fillRect/>
          </a:stretch>
        </p:blipFill>
        <p:spPr bwMode="auto">
          <a:xfrm>
            <a:off x="1046163" y="4267200"/>
            <a:ext cx="7050087" cy="23622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Interpreter</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sz="2400" dirty="0" smtClean="0"/>
              <a:t>An </a:t>
            </a:r>
            <a:r>
              <a:rPr lang="en-US" sz="2400" b="1" dirty="0" smtClean="0">
                <a:solidFill>
                  <a:srgbClr val="C00000"/>
                </a:solidFill>
              </a:rPr>
              <a:t>Interpreter </a:t>
            </a:r>
            <a:r>
              <a:rPr lang="en-US" sz="2400" dirty="0" smtClean="0">
                <a:solidFill>
                  <a:srgbClr val="C00000"/>
                </a:solidFill>
              </a:rPr>
              <a:t>directly executes instructions written in a programming or scripting language without previously converting them to an object code </a:t>
            </a:r>
            <a:r>
              <a:rPr lang="en-US" sz="2400" dirty="0" smtClean="0"/>
              <a:t>or machine code. Rather than translating the source program into a machine language equivalent, the </a:t>
            </a:r>
            <a:r>
              <a:rPr lang="en-US" sz="2400" dirty="0" smtClean="0">
                <a:solidFill>
                  <a:srgbClr val="00B050"/>
                </a:solidFill>
              </a:rPr>
              <a:t>interpreter analyzes and executes the source code instruction by instruction as necessary</a:t>
            </a:r>
            <a:r>
              <a:rPr lang="en-US" sz="2400" dirty="0" smtClean="0"/>
              <a:t>.</a:t>
            </a:r>
          </a:p>
          <a:p>
            <a:pPr algn="just"/>
            <a:r>
              <a:rPr lang="en-US" sz="2400" dirty="0" smtClean="0"/>
              <a:t>Examples of interpreted languages are Perl, Python and </a:t>
            </a:r>
            <a:r>
              <a:rPr lang="en-US" sz="2400" dirty="0" err="1" smtClean="0"/>
              <a:t>Matlab</a:t>
            </a:r>
            <a:r>
              <a:rPr lang="en-US" sz="2400" dirty="0" smtClean="0"/>
              <a:t>.</a:t>
            </a:r>
            <a:endParaRPr lang="en-US" sz="2400" dirty="0"/>
          </a:p>
        </p:txBody>
      </p:sp>
      <p:pic>
        <p:nvPicPr>
          <p:cNvPr id="4" name="Picture 2" descr="C:\Users\ADEVEN\Desktop\BSc Computer Science\Problem Solving using computer\interpreting a HLL.PNG"/>
          <p:cNvPicPr>
            <a:picLocks noChangeAspect="1" noChangeArrowheads="1"/>
          </p:cNvPicPr>
          <p:nvPr/>
        </p:nvPicPr>
        <p:blipFill>
          <a:blip r:embed="rId2"/>
          <a:srcRect/>
          <a:stretch>
            <a:fillRect/>
          </a:stretch>
        </p:blipFill>
        <p:spPr bwMode="auto">
          <a:xfrm>
            <a:off x="1066800" y="4705350"/>
            <a:ext cx="6688137" cy="21526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a:t>
            </a:r>
            <a:endParaRPr lang="en-US" dirty="0"/>
          </a:p>
        </p:txBody>
      </p:sp>
      <p:sp>
        <p:nvSpPr>
          <p:cNvPr id="3" name="Content Placeholder 2"/>
          <p:cNvSpPr>
            <a:spLocks noGrp="1"/>
          </p:cNvSpPr>
          <p:nvPr>
            <p:ph idx="1"/>
          </p:nvPr>
        </p:nvSpPr>
        <p:spPr/>
        <p:txBody>
          <a:bodyPr>
            <a:normAutofit/>
          </a:bodyPr>
          <a:lstStyle/>
          <a:p>
            <a:pPr algn="just"/>
            <a:r>
              <a:rPr lang="en-US" dirty="0" smtClean="0"/>
              <a:t>Compiling is a </a:t>
            </a:r>
            <a:r>
              <a:rPr lang="en-US" dirty="0" smtClean="0">
                <a:solidFill>
                  <a:srgbClr val="C00000"/>
                </a:solidFill>
              </a:rPr>
              <a:t>one-shot translation</a:t>
            </a:r>
            <a:r>
              <a:rPr lang="en-US" dirty="0" smtClean="0"/>
              <a:t>, once a program is compiled, it may be run over and over again </a:t>
            </a:r>
            <a:r>
              <a:rPr lang="en-US" dirty="0" smtClean="0">
                <a:solidFill>
                  <a:srgbClr val="00B050"/>
                </a:solidFill>
              </a:rPr>
              <a:t>without further need of the compiler or the source code.</a:t>
            </a:r>
            <a:r>
              <a:rPr lang="en-US" dirty="0" smtClean="0"/>
              <a:t> In the interpreted case, the </a:t>
            </a:r>
            <a:r>
              <a:rPr lang="en-US" dirty="0" smtClean="0">
                <a:solidFill>
                  <a:srgbClr val="C00000"/>
                </a:solidFill>
              </a:rPr>
              <a:t>interpreter and the source are needed every time the program runs.</a:t>
            </a:r>
          </a:p>
          <a:p>
            <a:pPr algn="just"/>
            <a:r>
              <a:rPr lang="en-US" dirty="0" smtClean="0"/>
              <a:t>Compiled programs tend to be faster since the translation is done once and for all, but </a:t>
            </a:r>
            <a:r>
              <a:rPr lang="en-US" dirty="0" smtClean="0">
                <a:solidFill>
                  <a:srgbClr val="00B0F0"/>
                </a:solidFill>
              </a:rPr>
              <a:t>interpreted languages </a:t>
            </a:r>
            <a:r>
              <a:rPr lang="en-US" dirty="0" smtClean="0"/>
              <a:t>lend themselves to a more </a:t>
            </a:r>
            <a:r>
              <a:rPr lang="en-US" dirty="0" smtClean="0">
                <a:solidFill>
                  <a:srgbClr val="0070C0"/>
                </a:solidFill>
              </a:rPr>
              <a:t>flexible programming environment </a:t>
            </a:r>
            <a:r>
              <a:rPr lang="en-US" dirty="0" smtClean="0"/>
              <a:t>as programs can be developed and run interactively.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a:t>
            </a:r>
            <a:endParaRPr lang="en-US" dirty="0"/>
          </a:p>
        </p:txBody>
      </p:sp>
      <p:sp>
        <p:nvSpPr>
          <p:cNvPr id="3" name="Content Placeholder 2"/>
          <p:cNvSpPr>
            <a:spLocks noGrp="1"/>
          </p:cNvSpPr>
          <p:nvPr>
            <p:ph idx="1"/>
          </p:nvPr>
        </p:nvSpPr>
        <p:spPr/>
        <p:txBody>
          <a:bodyPr/>
          <a:lstStyle/>
          <a:p>
            <a:r>
              <a:rPr lang="en-US" dirty="0" smtClean="0"/>
              <a:t>Python is a </a:t>
            </a:r>
            <a:r>
              <a:rPr lang="en-US" dirty="0" smtClean="0">
                <a:solidFill>
                  <a:srgbClr val="C00000"/>
                </a:solidFill>
              </a:rPr>
              <a:t>high-level, interpreted, interactive, object-oriented and dynamic </a:t>
            </a:r>
            <a:r>
              <a:rPr lang="en-US" dirty="0" smtClean="0"/>
              <a:t>typed scripting language.</a:t>
            </a:r>
          </a:p>
          <a:p>
            <a:r>
              <a:rPr lang="en-US" dirty="0" smtClean="0"/>
              <a:t>Python was created by Guido Van </a:t>
            </a:r>
            <a:r>
              <a:rPr lang="en-US" dirty="0" err="1" smtClean="0"/>
              <a:t>Rossum</a:t>
            </a:r>
            <a:r>
              <a:rPr lang="en-US" dirty="0" smtClean="0"/>
              <a:t> and first released in 1991.</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Python</a:t>
            </a:r>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C00000"/>
                </a:solidFill>
              </a:rPr>
              <a:t>Easy to Code</a:t>
            </a:r>
            <a:r>
              <a:rPr lang="en-US" dirty="0" smtClean="0"/>
              <a:t>:</a:t>
            </a:r>
          </a:p>
          <a:p>
            <a:pPr lvl="2" algn="just"/>
            <a:r>
              <a:rPr lang="en-US" dirty="0" smtClean="0"/>
              <a:t>Python is high level programming  language. Python is easy to learn language as compared to other languages like C, C#, Java Script , java etc.</a:t>
            </a:r>
          </a:p>
          <a:p>
            <a:pPr algn="just"/>
            <a:r>
              <a:rPr lang="en-US" dirty="0" smtClean="0">
                <a:solidFill>
                  <a:srgbClr val="00B050"/>
                </a:solidFill>
              </a:rPr>
              <a:t>Free and Open Source:</a:t>
            </a:r>
          </a:p>
          <a:p>
            <a:pPr lvl="2" algn="just"/>
            <a:r>
              <a:rPr lang="en-US" dirty="0" smtClean="0"/>
              <a:t>Python language is freely available at official website. Since, it is open-source, this means that the source code is also available to the public.</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Python</a:t>
            </a:r>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C00000"/>
                </a:solidFill>
              </a:rPr>
              <a:t>Object-Oriented Language</a:t>
            </a:r>
            <a:r>
              <a:rPr lang="en-US" dirty="0" smtClean="0"/>
              <a:t>:</a:t>
            </a:r>
          </a:p>
          <a:p>
            <a:pPr lvl="2" algn="just"/>
            <a:r>
              <a:rPr lang="en-US" dirty="0" smtClean="0"/>
              <a:t>Python supports object oriented language features i.e. concept of classes, objects encapsulation etc.</a:t>
            </a:r>
          </a:p>
          <a:p>
            <a:pPr algn="just"/>
            <a:r>
              <a:rPr lang="en-US" dirty="0" smtClean="0">
                <a:solidFill>
                  <a:srgbClr val="00B050"/>
                </a:solidFill>
              </a:rPr>
              <a:t>GUI Programming Support</a:t>
            </a:r>
            <a:r>
              <a:rPr lang="en-US" dirty="0" smtClean="0"/>
              <a:t>:</a:t>
            </a:r>
          </a:p>
          <a:p>
            <a:pPr lvl="2" algn="just"/>
            <a:r>
              <a:rPr lang="en-US" dirty="0" smtClean="0"/>
              <a:t>Graphical User Interfaces can be made using module such as PyQT5, </a:t>
            </a:r>
            <a:r>
              <a:rPr lang="en-US" dirty="0" err="1" smtClean="0"/>
              <a:t>Tk</a:t>
            </a:r>
            <a:r>
              <a:rPr lang="en-US" dirty="0" smtClean="0"/>
              <a:t> in python.</a:t>
            </a:r>
          </a:p>
          <a:p>
            <a:pPr algn="just"/>
            <a:r>
              <a:rPr lang="en-US" dirty="0" smtClean="0">
                <a:solidFill>
                  <a:srgbClr val="0070C0"/>
                </a:solidFill>
              </a:rPr>
              <a:t>High Level Language</a:t>
            </a:r>
            <a:r>
              <a:rPr lang="en-US" dirty="0" smtClean="0"/>
              <a:t>:</a:t>
            </a:r>
          </a:p>
          <a:p>
            <a:pPr lvl="2" algn="just"/>
            <a:r>
              <a:rPr lang="en-US" dirty="0" smtClean="0"/>
              <a:t>Python is a high level language. When we write programs in python, we do not need to remember the system architecture, nor do we need to manage the memory.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Python</a:t>
            </a:r>
            <a:endParaRPr lang="en-US" dirty="0"/>
          </a:p>
        </p:txBody>
      </p:sp>
      <p:sp>
        <p:nvSpPr>
          <p:cNvPr id="3" name="Content Placeholder 2"/>
          <p:cNvSpPr>
            <a:spLocks noGrp="1"/>
          </p:cNvSpPr>
          <p:nvPr>
            <p:ph idx="1"/>
          </p:nvPr>
        </p:nvSpPr>
        <p:spPr/>
        <p:txBody>
          <a:bodyPr/>
          <a:lstStyle/>
          <a:p>
            <a:pPr algn="just"/>
            <a:r>
              <a:rPr lang="en-US" dirty="0" smtClean="0">
                <a:solidFill>
                  <a:srgbClr val="C00000"/>
                </a:solidFill>
              </a:rPr>
              <a:t>Extensible feature:</a:t>
            </a:r>
          </a:p>
          <a:p>
            <a:pPr lvl="2" algn="just"/>
            <a:r>
              <a:rPr lang="en-US" dirty="0" smtClean="0"/>
              <a:t>Python is extensible language,  we can write our some python code into c or C++ language and can also compile that code in C/C++ language.</a:t>
            </a:r>
          </a:p>
          <a:p>
            <a:pPr algn="just"/>
            <a:r>
              <a:rPr lang="en-US" dirty="0" smtClean="0">
                <a:solidFill>
                  <a:srgbClr val="00B050"/>
                </a:solidFill>
              </a:rPr>
              <a:t>Python is Portable language</a:t>
            </a:r>
            <a:r>
              <a:rPr lang="en-US" dirty="0" smtClean="0"/>
              <a:t>:</a:t>
            </a:r>
          </a:p>
          <a:p>
            <a:pPr lvl="2" algn="just"/>
            <a:r>
              <a:rPr lang="en-US" dirty="0" smtClean="0"/>
              <a:t>If we have python code for windows and if we want to run this code on other platform such as Linux, Unix and Mac then we do not need to change it, we can run the same code on any platform.</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Python</a:t>
            </a:r>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C00000"/>
                </a:solidFill>
              </a:rPr>
              <a:t>Python is integrated language:</a:t>
            </a:r>
          </a:p>
          <a:p>
            <a:pPr lvl="2" algn="just"/>
            <a:r>
              <a:rPr lang="en-US" dirty="0" smtClean="0"/>
              <a:t> We can easily integrate python with other language like C or C++ etc.</a:t>
            </a:r>
          </a:p>
          <a:p>
            <a:pPr algn="just"/>
            <a:r>
              <a:rPr lang="en-US" dirty="0" smtClean="0">
                <a:solidFill>
                  <a:srgbClr val="00B050"/>
                </a:solidFill>
              </a:rPr>
              <a:t>Interpreted Language:</a:t>
            </a:r>
          </a:p>
          <a:p>
            <a:pPr lvl="2" algn="just"/>
            <a:r>
              <a:rPr lang="en-US" dirty="0" smtClean="0"/>
              <a:t>Python is an interpreted language because python code is executed line by line at a time.</a:t>
            </a:r>
          </a:p>
          <a:p>
            <a:pPr algn="just"/>
            <a:r>
              <a:rPr lang="en-US" dirty="0" smtClean="0">
                <a:solidFill>
                  <a:srgbClr val="0070C0"/>
                </a:solidFill>
              </a:rPr>
              <a:t>Large standard library</a:t>
            </a:r>
            <a:r>
              <a:rPr lang="en-US" dirty="0" smtClean="0"/>
              <a:t>:</a:t>
            </a:r>
          </a:p>
          <a:p>
            <a:pPr lvl="2" algn="just"/>
            <a:r>
              <a:rPr lang="en-US" dirty="0" smtClean="0"/>
              <a:t>Python has a large standard library which provides  rich set of module and functions so you do not have to write your own code for every single thing. There are many libraries present in python for such as regular expressions, unit-testing, web browsers etc.</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Python</a:t>
            </a:r>
            <a:endParaRPr lang="en-US" dirty="0"/>
          </a:p>
        </p:txBody>
      </p:sp>
      <p:sp>
        <p:nvSpPr>
          <p:cNvPr id="3" name="Content Placeholder 2"/>
          <p:cNvSpPr>
            <a:spLocks noGrp="1"/>
          </p:cNvSpPr>
          <p:nvPr>
            <p:ph idx="1"/>
          </p:nvPr>
        </p:nvSpPr>
        <p:spPr/>
        <p:txBody>
          <a:bodyPr/>
          <a:lstStyle/>
          <a:p>
            <a:pPr algn="just"/>
            <a:r>
              <a:rPr lang="en-US" dirty="0" smtClean="0">
                <a:solidFill>
                  <a:srgbClr val="C00000"/>
                </a:solidFill>
              </a:rPr>
              <a:t>Dynamically Typed Language:</a:t>
            </a:r>
          </a:p>
          <a:p>
            <a:pPr lvl="2" algn="just"/>
            <a:r>
              <a:rPr lang="en-US" dirty="0" smtClean="0"/>
              <a:t>That means the type for a variable is decided at run time not in advance because of this feature we don’t need to specify the type of variable.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are going to use Python 3.7.4 </a:t>
            </a:r>
            <a:endParaRPr lang="en-US" dirty="0"/>
          </a:p>
        </p:txBody>
      </p:sp>
      <p:sp>
        <p:nvSpPr>
          <p:cNvPr id="3" name="Content Placeholder 2"/>
          <p:cNvSpPr>
            <a:spLocks noGrp="1"/>
          </p:cNvSpPr>
          <p:nvPr>
            <p:ph idx="1"/>
          </p:nvPr>
        </p:nvSpPr>
        <p:spPr/>
        <p:txBody>
          <a:bodyPr/>
          <a:lstStyle/>
          <a:p>
            <a:endParaRPr lang="en-US" dirty="0"/>
          </a:p>
        </p:txBody>
      </p:sp>
      <p:pic>
        <p:nvPicPr>
          <p:cNvPr id="4098" name="Picture 2" descr="C:\Users\ADEVEN\Desktop\BSc Computer Science\Problem Solving using computer\python version.PNG"/>
          <p:cNvPicPr>
            <a:picLocks noChangeAspect="1" noChangeArrowheads="1"/>
          </p:cNvPicPr>
          <p:nvPr/>
        </p:nvPicPr>
        <p:blipFill>
          <a:blip r:embed="rId2"/>
          <a:srcRect/>
          <a:stretch>
            <a:fillRect/>
          </a:stretch>
        </p:blipFill>
        <p:spPr bwMode="auto">
          <a:xfrm>
            <a:off x="533400" y="2209800"/>
            <a:ext cx="8200121" cy="352425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IDLE</a:t>
            </a:r>
            <a:endParaRPr lang="en-US" dirty="0"/>
          </a:p>
        </p:txBody>
      </p:sp>
      <p:sp>
        <p:nvSpPr>
          <p:cNvPr id="3" name="Content Placeholder 2"/>
          <p:cNvSpPr>
            <a:spLocks noGrp="1"/>
          </p:cNvSpPr>
          <p:nvPr>
            <p:ph idx="1"/>
          </p:nvPr>
        </p:nvSpPr>
        <p:spPr/>
        <p:txBody>
          <a:bodyPr/>
          <a:lstStyle/>
          <a:p>
            <a:r>
              <a:rPr lang="en-US" dirty="0" smtClean="0"/>
              <a:t>IDLE is Python’s Integrated Development and Learning Environment.</a:t>
            </a:r>
          </a:p>
          <a:p>
            <a:r>
              <a:rPr lang="en-US" dirty="0" smtClean="0"/>
              <a:t>IDLE has two main window types, the Shell window and the Editor window.</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 Interpreter</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sz="2400" dirty="0" smtClean="0"/>
              <a:t>When commands are read from a </a:t>
            </a:r>
            <a:r>
              <a:rPr lang="en-US" sz="2400" dirty="0" err="1" smtClean="0"/>
              <a:t>tty</a:t>
            </a:r>
            <a:r>
              <a:rPr lang="en-US" sz="2400" dirty="0" smtClean="0"/>
              <a:t>, the </a:t>
            </a:r>
            <a:r>
              <a:rPr lang="en-US" sz="2400" dirty="0" smtClean="0">
                <a:solidFill>
                  <a:srgbClr val="C00000"/>
                </a:solidFill>
              </a:rPr>
              <a:t>interpreter is said to be in </a:t>
            </a:r>
            <a:r>
              <a:rPr lang="en-US" sz="2400" i="1" dirty="0" smtClean="0">
                <a:solidFill>
                  <a:srgbClr val="C00000"/>
                </a:solidFill>
              </a:rPr>
              <a:t>interactive mode</a:t>
            </a:r>
            <a:r>
              <a:rPr lang="en-US" sz="2400" dirty="0" smtClean="0">
                <a:solidFill>
                  <a:srgbClr val="C00000"/>
                </a:solidFill>
              </a:rPr>
              <a:t>.</a:t>
            </a:r>
            <a:r>
              <a:rPr lang="en-US" sz="2400" dirty="0" smtClean="0"/>
              <a:t> In this mode it prompts for the next command with the </a:t>
            </a:r>
            <a:r>
              <a:rPr lang="en-US" sz="2400" i="1" dirty="0" smtClean="0">
                <a:solidFill>
                  <a:srgbClr val="00B050"/>
                </a:solidFill>
              </a:rPr>
              <a:t>primary prompt</a:t>
            </a:r>
            <a:r>
              <a:rPr lang="en-US" sz="2400" dirty="0" smtClean="0">
                <a:solidFill>
                  <a:srgbClr val="00B050"/>
                </a:solidFill>
              </a:rPr>
              <a:t>, usually three greater-than signs (&gt;&gt;&gt;)</a:t>
            </a:r>
            <a:r>
              <a:rPr lang="en-US" sz="2400" dirty="0" smtClean="0"/>
              <a:t>; for continuation lines it prompts with the </a:t>
            </a:r>
            <a:r>
              <a:rPr lang="en-US" sz="2400" i="1" dirty="0" smtClean="0"/>
              <a:t>secondary prompt</a:t>
            </a:r>
            <a:r>
              <a:rPr lang="en-US" sz="2400" dirty="0" smtClean="0"/>
              <a:t>, by default three dots (...).</a:t>
            </a:r>
          </a:p>
          <a:p>
            <a:pPr algn="just"/>
            <a:r>
              <a:rPr lang="en-US" sz="2400" dirty="0" smtClean="0"/>
              <a:t> The interpreter prints a welcome message stating its version number and a copyright notice before printing the first prompt:</a:t>
            </a:r>
            <a:endParaRPr lang="en-US" sz="2400" dirty="0"/>
          </a:p>
        </p:txBody>
      </p:sp>
      <p:pic>
        <p:nvPicPr>
          <p:cNvPr id="5122" name="Picture 2" descr="C:\Users\ADEVEN\Desktop\BSc Computer Science\Problem Solving using computer\python shell.PNG"/>
          <p:cNvPicPr>
            <a:picLocks noChangeAspect="1" noChangeArrowheads="1"/>
          </p:cNvPicPr>
          <p:nvPr/>
        </p:nvPicPr>
        <p:blipFill>
          <a:blip r:embed="rId2"/>
          <a:srcRect/>
          <a:stretch>
            <a:fillRect/>
          </a:stretch>
        </p:blipFill>
        <p:spPr bwMode="auto">
          <a:xfrm>
            <a:off x="533401" y="4627808"/>
            <a:ext cx="8153400" cy="213970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typical python program</a:t>
            </a:r>
            <a:endParaRPr lang="en-US" dirty="0"/>
          </a:p>
        </p:txBody>
      </p:sp>
      <p:pic>
        <p:nvPicPr>
          <p:cNvPr id="1026" name="Picture 2" descr="C:\Users\ADEVEN\Desktop\BSc Computer Science\Problem Solving using computer\python program.PNG"/>
          <p:cNvPicPr>
            <a:picLocks noGrp="1" noChangeAspect="1" noChangeArrowheads="1"/>
          </p:cNvPicPr>
          <p:nvPr>
            <p:ph idx="1"/>
          </p:nvPr>
        </p:nvPicPr>
        <p:blipFill>
          <a:blip r:embed="rId2"/>
          <a:stretch>
            <a:fillRect/>
          </a:stretch>
        </p:blipFill>
        <p:spPr bwMode="auto">
          <a:xfrm>
            <a:off x="2673808" y="2133600"/>
            <a:ext cx="5129884" cy="377825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Python as a calculator</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sz="2800" dirty="0" smtClean="0"/>
              <a:t>The </a:t>
            </a:r>
            <a:r>
              <a:rPr lang="en-US" sz="2800" dirty="0" smtClean="0">
                <a:solidFill>
                  <a:srgbClr val="C00000"/>
                </a:solidFill>
              </a:rPr>
              <a:t>interpreter acts as a simple calculator</a:t>
            </a:r>
            <a:r>
              <a:rPr lang="en-US" sz="2800" dirty="0" smtClean="0"/>
              <a:t>: you can type an expression at it and it will write the value.</a:t>
            </a:r>
          </a:p>
          <a:p>
            <a:pPr algn="just"/>
            <a:r>
              <a:rPr lang="en-US" sz="2800" dirty="0" smtClean="0"/>
              <a:t> Expression syntax is straightforward: the operators +, -, * and / work just like in most other languages (for example, Pascal or C); parentheses (()) can be used for grouping.</a:t>
            </a:r>
          </a:p>
          <a:p>
            <a:pPr algn="just"/>
            <a:r>
              <a:rPr lang="en-US" sz="2800" dirty="0" smtClean="0"/>
              <a:t> For example:</a:t>
            </a:r>
            <a:endParaRPr lang="en-US" sz="2800" dirty="0"/>
          </a:p>
        </p:txBody>
      </p:sp>
      <p:pic>
        <p:nvPicPr>
          <p:cNvPr id="1026" name="Picture 2" descr="C:\Users\ADEVEN\Desktop\BSc Computer Science\Problem Solving using computer\pycalc.PNG"/>
          <p:cNvPicPr>
            <a:picLocks noChangeAspect="1" noChangeArrowheads="1"/>
          </p:cNvPicPr>
          <p:nvPr/>
        </p:nvPicPr>
        <p:blipFill>
          <a:blip r:embed="rId2"/>
          <a:srcRect/>
          <a:stretch>
            <a:fillRect/>
          </a:stretch>
        </p:blipFill>
        <p:spPr bwMode="auto">
          <a:xfrm>
            <a:off x="1036637" y="5038725"/>
            <a:ext cx="7269163" cy="143827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Python as a calculator</a:t>
            </a:r>
            <a:endParaRPr lang="en-US" dirty="0"/>
          </a:p>
        </p:txBody>
      </p:sp>
      <p:sp>
        <p:nvSpPr>
          <p:cNvPr id="3" name="Content Placeholder 2"/>
          <p:cNvSpPr>
            <a:spLocks noGrp="1"/>
          </p:cNvSpPr>
          <p:nvPr>
            <p:ph idx="1"/>
          </p:nvPr>
        </p:nvSpPr>
        <p:spPr/>
        <p:txBody>
          <a:bodyPr/>
          <a:lstStyle/>
          <a:p>
            <a:pPr algn="just"/>
            <a:r>
              <a:rPr lang="en-US" dirty="0" smtClean="0"/>
              <a:t>With Python, it is possible to use the </a:t>
            </a:r>
            <a:r>
              <a:rPr lang="en-US" dirty="0" smtClean="0">
                <a:solidFill>
                  <a:srgbClr val="C00000"/>
                </a:solidFill>
              </a:rPr>
              <a:t>** operator to calculate powers</a:t>
            </a:r>
            <a:r>
              <a:rPr lang="en-US" dirty="0" smtClean="0"/>
              <a:t> </a:t>
            </a:r>
          </a:p>
          <a:p>
            <a:pPr algn="just"/>
            <a:endParaRPr lang="en-US" dirty="0" smtClean="0"/>
          </a:p>
          <a:p>
            <a:pPr algn="just"/>
            <a:endParaRPr lang="en-US" dirty="0" smtClean="0"/>
          </a:p>
          <a:p>
            <a:pPr algn="just"/>
            <a:r>
              <a:rPr lang="en-US" dirty="0" smtClean="0"/>
              <a:t>The equal sign (=) is used to assign a value to a variable. Afterwards, no result is displayed before the next interactive prompt:</a:t>
            </a:r>
            <a:endParaRPr lang="en-US" dirty="0"/>
          </a:p>
        </p:txBody>
      </p:sp>
      <p:pic>
        <p:nvPicPr>
          <p:cNvPr id="2050" name="Picture 2" descr="C:\Users\ADEVEN\Desktop\BSc Computer Science\Problem Solving using computer\pycalc.PNG"/>
          <p:cNvPicPr>
            <a:picLocks noChangeAspect="1" noChangeArrowheads="1"/>
          </p:cNvPicPr>
          <p:nvPr/>
        </p:nvPicPr>
        <p:blipFill>
          <a:blip r:embed="rId2"/>
          <a:srcRect/>
          <a:stretch>
            <a:fillRect/>
          </a:stretch>
        </p:blipFill>
        <p:spPr bwMode="auto">
          <a:xfrm>
            <a:off x="817563" y="2743200"/>
            <a:ext cx="7640637" cy="828675"/>
          </a:xfrm>
          <a:prstGeom prst="rect">
            <a:avLst/>
          </a:prstGeom>
          <a:noFill/>
        </p:spPr>
      </p:pic>
      <p:pic>
        <p:nvPicPr>
          <p:cNvPr id="2051" name="Picture 3" descr="C:\Users\ADEVEN\Desktop\BSc Computer Science\Problem Solving using computer\pycalc.PNG"/>
          <p:cNvPicPr>
            <a:picLocks noChangeAspect="1" noChangeArrowheads="1"/>
          </p:cNvPicPr>
          <p:nvPr/>
        </p:nvPicPr>
        <p:blipFill>
          <a:blip r:embed="rId3"/>
          <a:srcRect/>
          <a:stretch>
            <a:fillRect/>
          </a:stretch>
        </p:blipFill>
        <p:spPr bwMode="auto">
          <a:xfrm>
            <a:off x="903287" y="5419725"/>
            <a:ext cx="7631113" cy="82867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Python as a calculator</a:t>
            </a:r>
            <a:endParaRPr lang="en-US" dirty="0"/>
          </a:p>
        </p:txBody>
      </p:sp>
      <p:sp>
        <p:nvSpPr>
          <p:cNvPr id="3" name="Content Placeholder 2"/>
          <p:cNvSpPr>
            <a:spLocks noGrp="1"/>
          </p:cNvSpPr>
          <p:nvPr>
            <p:ph idx="1"/>
          </p:nvPr>
        </p:nvSpPr>
        <p:spPr/>
        <p:txBody>
          <a:bodyPr/>
          <a:lstStyle/>
          <a:p>
            <a:pPr algn="just"/>
            <a:r>
              <a:rPr lang="en-US" dirty="0" smtClean="0"/>
              <a:t>In interactive mode, </a:t>
            </a:r>
            <a:r>
              <a:rPr lang="en-US" dirty="0" smtClean="0">
                <a:solidFill>
                  <a:srgbClr val="C00000"/>
                </a:solidFill>
              </a:rPr>
              <a:t>the last printed expression is assigned to the variable</a:t>
            </a:r>
            <a:r>
              <a:rPr lang="en-US" sz="4000" b="1" dirty="0" smtClean="0">
                <a:solidFill>
                  <a:srgbClr val="00B050"/>
                </a:solidFill>
              </a:rPr>
              <a:t> _</a:t>
            </a:r>
            <a:r>
              <a:rPr lang="en-US" dirty="0" smtClean="0">
                <a:solidFill>
                  <a:srgbClr val="C00000"/>
                </a:solidFill>
              </a:rPr>
              <a:t>. </a:t>
            </a:r>
            <a:r>
              <a:rPr lang="en-US" dirty="0" smtClean="0"/>
              <a:t>This means that when you are using Python as a desk calculator, it is somewhat easier to continue calculations, for example:</a:t>
            </a:r>
            <a:endParaRPr lang="en-US" dirty="0"/>
          </a:p>
        </p:txBody>
      </p:sp>
      <p:pic>
        <p:nvPicPr>
          <p:cNvPr id="3074" name="Picture 2" descr="C:\Users\ADEVEN\Desktop\BSc Computer Science\Problem Solving using computer\pycalc.PNG"/>
          <p:cNvPicPr>
            <a:picLocks noChangeAspect="1" noChangeArrowheads="1"/>
          </p:cNvPicPr>
          <p:nvPr/>
        </p:nvPicPr>
        <p:blipFill>
          <a:blip r:embed="rId2"/>
          <a:srcRect/>
          <a:stretch>
            <a:fillRect/>
          </a:stretch>
        </p:blipFill>
        <p:spPr bwMode="auto">
          <a:xfrm>
            <a:off x="381000" y="4343400"/>
            <a:ext cx="8421135" cy="191452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Indentation</a:t>
            </a:r>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C00000"/>
                </a:solidFill>
              </a:rPr>
              <a:t>Whitespace is used for indentation </a:t>
            </a:r>
            <a:r>
              <a:rPr lang="en-US" dirty="0" smtClean="0"/>
              <a:t>in Python. All statements with the </a:t>
            </a:r>
            <a:r>
              <a:rPr lang="en-US" dirty="0" smtClean="0">
                <a:solidFill>
                  <a:srgbClr val="00B050"/>
                </a:solidFill>
              </a:rPr>
              <a:t>same distance to the right belong to the same block of code. </a:t>
            </a:r>
          </a:p>
          <a:p>
            <a:pPr algn="just"/>
            <a:r>
              <a:rPr lang="en-US" dirty="0" smtClean="0"/>
              <a:t>If a block has to be more deeply nested, it is simply indented further to the right.</a:t>
            </a:r>
          </a:p>
          <a:p>
            <a:pPr algn="just"/>
            <a:r>
              <a:rPr lang="en-US" dirty="0" smtClean="0"/>
              <a:t>Most of the programming languages like C, C++, Java use braces { } to define a block of code. One of the distinctive features of Python is its use of indentation to highlight the blocks of code.</a:t>
            </a:r>
          </a:p>
          <a:p>
            <a:pPr algn="just"/>
            <a:r>
              <a:rPr lang="en-US" dirty="0" smtClean="0"/>
              <a:t>To </a:t>
            </a:r>
            <a:r>
              <a:rPr lang="en-US" dirty="0" smtClean="0">
                <a:solidFill>
                  <a:srgbClr val="C00000"/>
                </a:solidFill>
              </a:rPr>
              <a:t>indicate a block of code </a:t>
            </a:r>
            <a:r>
              <a:rPr lang="en-US" dirty="0" smtClean="0"/>
              <a:t>in Python, you </a:t>
            </a:r>
            <a:r>
              <a:rPr lang="en-US" dirty="0" smtClean="0">
                <a:solidFill>
                  <a:srgbClr val="00B0F0"/>
                </a:solidFill>
              </a:rPr>
              <a:t>must indent each line of the block by the same whitespace.</a:t>
            </a:r>
            <a:r>
              <a:rPr lang="en-US" dirty="0" smtClean="0"/>
              <a:t>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Indentation</a:t>
            </a:r>
            <a:endParaRPr lang="en-US" dirty="0"/>
          </a:p>
        </p:txBody>
      </p:sp>
      <p:sp>
        <p:nvSpPr>
          <p:cNvPr id="3" name="Content Placeholder 2"/>
          <p:cNvSpPr>
            <a:spLocks noGrp="1"/>
          </p:cNvSpPr>
          <p:nvPr>
            <p:ph idx="1"/>
          </p:nvPr>
        </p:nvSpPr>
        <p:spPr/>
        <p:txBody>
          <a:bodyPr/>
          <a:lstStyle/>
          <a:p>
            <a:endParaRPr lang="en-US" dirty="0"/>
          </a:p>
        </p:txBody>
      </p:sp>
      <p:pic>
        <p:nvPicPr>
          <p:cNvPr id="4098" name="Picture 2" descr="C:\Users\ADEVEN\Desktop\BSc Computer Science\Problem Solving using computer\identation.PNG"/>
          <p:cNvPicPr>
            <a:picLocks noChangeAspect="1" noChangeArrowheads="1"/>
          </p:cNvPicPr>
          <p:nvPr/>
        </p:nvPicPr>
        <p:blipFill>
          <a:blip r:embed="rId2"/>
          <a:srcRect/>
          <a:stretch>
            <a:fillRect/>
          </a:stretch>
        </p:blipFill>
        <p:spPr bwMode="auto">
          <a:xfrm>
            <a:off x="1236663" y="1371600"/>
            <a:ext cx="6383337" cy="2886075"/>
          </a:xfrm>
          <a:prstGeom prst="rect">
            <a:avLst/>
          </a:prstGeom>
          <a:noFill/>
        </p:spPr>
      </p:pic>
      <p:pic>
        <p:nvPicPr>
          <p:cNvPr id="4099" name="Picture 3" descr="C:\Users\ADEVEN\Desktop\BSc Computer Science\Problem Solving using computer\identation.PNG"/>
          <p:cNvPicPr>
            <a:picLocks noChangeAspect="1" noChangeArrowheads="1"/>
          </p:cNvPicPr>
          <p:nvPr/>
        </p:nvPicPr>
        <p:blipFill>
          <a:blip r:embed="rId3"/>
          <a:srcRect/>
          <a:stretch>
            <a:fillRect/>
          </a:stretch>
        </p:blipFill>
        <p:spPr bwMode="auto">
          <a:xfrm>
            <a:off x="1303337" y="4038600"/>
            <a:ext cx="6240463" cy="243840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Indentation</a:t>
            </a:r>
            <a:endParaRPr lang="en-US" dirty="0"/>
          </a:p>
        </p:txBody>
      </p:sp>
      <p:sp>
        <p:nvSpPr>
          <p:cNvPr id="3" name="Content Placeholder 2"/>
          <p:cNvSpPr>
            <a:spLocks noGrp="1"/>
          </p:cNvSpPr>
          <p:nvPr>
            <p:ph idx="1"/>
          </p:nvPr>
        </p:nvSpPr>
        <p:spPr/>
        <p:txBody>
          <a:bodyPr/>
          <a:lstStyle/>
          <a:p>
            <a:pPr algn="just"/>
            <a:r>
              <a:rPr lang="en-US" dirty="0" smtClean="0"/>
              <a:t>The lines print(‘Logging on to </a:t>
            </a:r>
            <a:r>
              <a:rPr lang="en-US" dirty="0" err="1" smtClean="0"/>
              <a:t>gcbhoranj</a:t>
            </a:r>
            <a:r>
              <a:rPr lang="en-US" dirty="0" smtClean="0"/>
              <a:t>…’) and print(‘retype the URL.’) are </a:t>
            </a:r>
            <a:r>
              <a:rPr lang="en-US" dirty="0" smtClean="0">
                <a:solidFill>
                  <a:srgbClr val="C00000"/>
                </a:solidFill>
              </a:rPr>
              <a:t>two separate code blocks. </a:t>
            </a:r>
          </a:p>
          <a:p>
            <a:pPr algn="just"/>
            <a:r>
              <a:rPr lang="en-US" dirty="0" smtClean="0"/>
              <a:t>The two blocks of code in our example if-statement are both indented four spaces. </a:t>
            </a:r>
          </a:p>
          <a:p>
            <a:pPr algn="just"/>
            <a:r>
              <a:rPr lang="en-US" dirty="0" smtClean="0"/>
              <a:t>The </a:t>
            </a:r>
            <a:r>
              <a:rPr lang="en-US" dirty="0" smtClean="0">
                <a:solidFill>
                  <a:srgbClr val="00B050"/>
                </a:solidFill>
              </a:rPr>
              <a:t>final print(‘All set!’) is not indented, and so it does not belong to the else-block</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a:t>
            </a:r>
            <a:endParaRPr lang="en-US" dirty="0"/>
          </a:p>
        </p:txBody>
      </p:sp>
      <p:sp>
        <p:nvSpPr>
          <p:cNvPr id="3" name="Content Placeholder 2"/>
          <p:cNvSpPr>
            <a:spLocks noGrp="1"/>
          </p:cNvSpPr>
          <p:nvPr>
            <p:ph idx="1"/>
          </p:nvPr>
        </p:nvSpPr>
        <p:spPr/>
        <p:txBody>
          <a:bodyPr>
            <a:normAutofit/>
          </a:bodyPr>
          <a:lstStyle/>
          <a:p>
            <a:pPr algn="just"/>
            <a:r>
              <a:rPr lang="en-US" dirty="0" smtClean="0"/>
              <a:t>A comment in a computer program is text that is intended only for the human reader — it is </a:t>
            </a:r>
            <a:r>
              <a:rPr lang="en-US" dirty="0" smtClean="0">
                <a:solidFill>
                  <a:srgbClr val="7030A0"/>
                </a:solidFill>
              </a:rPr>
              <a:t>completely ignored by the interpreter. </a:t>
            </a:r>
          </a:p>
          <a:p>
            <a:pPr algn="just"/>
            <a:r>
              <a:rPr lang="en-US" dirty="0" smtClean="0"/>
              <a:t>In Python</a:t>
            </a:r>
            <a:r>
              <a:rPr lang="en-US" dirty="0" smtClean="0">
                <a:solidFill>
                  <a:srgbClr val="C00000"/>
                </a:solidFill>
              </a:rPr>
              <a:t>, the # token starts a comment</a:t>
            </a:r>
            <a:r>
              <a:rPr lang="en-US" dirty="0" smtClean="0"/>
              <a:t>. The rest of the line is ignored.</a:t>
            </a:r>
          </a:p>
          <a:p>
            <a:pPr algn="just"/>
            <a:r>
              <a:rPr lang="en-US" dirty="0" smtClean="0"/>
              <a:t>As programs get bigger and more complicated, they get more difficult to read. Formal languages are dense, and it is often </a:t>
            </a:r>
            <a:r>
              <a:rPr lang="en-US" dirty="0" smtClean="0">
                <a:solidFill>
                  <a:srgbClr val="00B050"/>
                </a:solidFill>
              </a:rPr>
              <a:t>difficult to look at a piece of code and figure out what it is doing, or why.</a:t>
            </a:r>
            <a:r>
              <a:rPr lang="en-US" dirty="0" smtClean="0"/>
              <a:t> For this reason, it is a good idea to add notes (comments) to your programs to explain in natural language what the program is doing.</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 Identifiers</a:t>
            </a:r>
            <a:endParaRPr lang="en-US" dirty="0"/>
          </a:p>
        </p:txBody>
      </p:sp>
      <p:sp>
        <p:nvSpPr>
          <p:cNvPr id="3" name="Content Placeholder 2"/>
          <p:cNvSpPr>
            <a:spLocks noGrp="1"/>
          </p:cNvSpPr>
          <p:nvPr>
            <p:ph idx="1"/>
          </p:nvPr>
        </p:nvSpPr>
        <p:spPr/>
        <p:txBody>
          <a:bodyPr>
            <a:normAutofit/>
          </a:bodyPr>
          <a:lstStyle/>
          <a:p>
            <a:pPr algn="just"/>
            <a:r>
              <a:rPr lang="en-US" dirty="0" smtClean="0"/>
              <a:t>A Python identifier is a </a:t>
            </a:r>
            <a:r>
              <a:rPr lang="en-US" dirty="0" smtClean="0">
                <a:solidFill>
                  <a:srgbClr val="C00000"/>
                </a:solidFill>
              </a:rPr>
              <a:t>name used to identify a variable, function, class, module or other object.</a:t>
            </a:r>
            <a:r>
              <a:rPr lang="en-US" dirty="0" smtClean="0"/>
              <a:t> An identifier starts with a letter A to Z or a to z or an underscore (_) followed by zero or more letters, underscores and digits (0 to 9).</a:t>
            </a:r>
          </a:p>
          <a:p>
            <a:pPr algn="just"/>
            <a:r>
              <a:rPr lang="en-US" dirty="0" smtClean="0"/>
              <a:t>Python does not allow punctuation characters such as @, $, and % within identifiers. </a:t>
            </a:r>
          </a:p>
          <a:p>
            <a:pPr algn="just"/>
            <a:r>
              <a:rPr lang="en-US" dirty="0" smtClean="0">
                <a:solidFill>
                  <a:srgbClr val="00B050"/>
                </a:solidFill>
              </a:rPr>
              <a:t>Python is a case sensitive programming language.</a:t>
            </a:r>
            <a:r>
              <a:rPr lang="en-US" dirty="0" smtClean="0"/>
              <a:t> Thus, </a:t>
            </a:r>
            <a:r>
              <a:rPr lang="en-US" b="1" dirty="0" smtClean="0"/>
              <a:t>Manpower</a:t>
            </a:r>
            <a:r>
              <a:rPr lang="en-US" dirty="0" smtClean="0"/>
              <a:t> and </a:t>
            </a:r>
            <a:r>
              <a:rPr lang="en-US" b="1" dirty="0" smtClean="0"/>
              <a:t>manpower</a:t>
            </a:r>
            <a:r>
              <a:rPr lang="en-US" dirty="0" smtClean="0"/>
              <a:t> are two different identifiers in Python.</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Variable in Python</a:t>
            </a:r>
            <a:br>
              <a:rPr lang="en-US" b="1" dirty="0" smtClean="0"/>
            </a:br>
            <a:endParaRPr lang="en-US" dirty="0"/>
          </a:p>
        </p:txBody>
      </p:sp>
      <p:sp>
        <p:nvSpPr>
          <p:cNvPr id="3" name="Content Placeholder 2"/>
          <p:cNvSpPr>
            <a:spLocks noGrp="1"/>
          </p:cNvSpPr>
          <p:nvPr>
            <p:ph idx="1"/>
          </p:nvPr>
        </p:nvSpPr>
        <p:spPr/>
        <p:txBody>
          <a:bodyPr/>
          <a:lstStyle/>
          <a:p>
            <a:r>
              <a:rPr lang="en-US" dirty="0" smtClean="0"/>
              <a:t>A variable, as the name indicates is something </a:t>
            </a:r>
            <a:r>
              <a:rPr lang="en-US" dirty="0" smtClean="0">
                <a:solidFill>
                  <a:srgbClr val="92D050"/>
                </a:solidFill>
              </a:rPr>
              <a:t>whose value is changeable </a:t>
            </a:r>
            <a:r>
              <a:rPr lang="en-US" dirty="0" smtClean="0"/>
              <a:t>over time. </a:t>
            </a:r>
          </a:p>
          <a:p>
            <a:r>
              <a:rPr lang="en-US" dirty="0" smtClean="0"/>
              <a:t>In fact a variable is a memory location where a value can be stored. Later we can retrieve the value to use. </a:t>
            </a:r>
          </a:p>
          <a:p>
            <a:r>
              <a:rPr lang="en-US" dirty="0" smtClean="0"/>
              <a:t>But for doing it we need to give a nickname to </a:t>
            </a:r>
            <a:r>
              <a:rPr lang="en-US" dirty="0" smtClean="0">
                <a:solidFill>
                  <a:srgbClr val="C00000"/>
                </a:solidFill>
              </a:rPr>
              <a:t>that memory location so that we can refer to it. That’s identifier</a:t>
            </a:r>
            <a:r>
              <a:rPr lang="en-US" dirty="0" smtClean="0"/>
              <a:t>, the nickname.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Variable in Python</a:t>
            </a:r>
            <a:br>
              <a:rPr lang="en-US" b="1" dirty="0" smtClean="0"/>
            </a:br>
            <a:endParaRPr lang="en-US" dirty="0"/>
          </a:p>
        </p:txBody>
      </p:sp>
      <p:sp>
        <p:nvSpPr>
          <p:cNvPr id="3" name="Content Placeholder 2"/>
          <p:cNvSpPr>
            <a:spLocks noGrp="1"/>
          </p:cNvSpPr>
          <p:nvPr>
            <p:ph idx="1"/>
          </p:nvPr>
        </p:nvSpPr>
        <p:spPr/>
        <p:txBody>
          <a:bodyPr/>
          <a:lstStyle/>
          <a:p>
            <a:endParaRPr lang="en-US"/>
          </a:p>
        </p:txBody>
      </p:sp>
      <p:pic>
        <p:nvPicPr>
          <p:cNvPr id="2050" name="Picture 2" descr="enter image description here"/>
          <p:cNvPicPr>
            <a:picLocks noChangeAspect="1" noChangeArrowheads="1"/>
          </p:cNvPicPr>
          <p:nvPr/>
        </p:nvPicPr>
        <p:blipFill>
          <a:blip r:embed="rId2"/>
          <a:srcRect/>
          <a:stretch>
            <a:fillRect/>
          </a:stretch>
        </p:blipFill>
        <p:spPr bwMode="auto">
          <a:xfrm>
            <a:off x="1143000" y="1981200"/>
            <a:ext cx="5715000" cy="2762251"/>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 Keywords</a:t>
            </a:r>
            <a:endParaRPr lang="en-US" dirty="0"/>
          </a:p>
        </p:txBody>
      </p:sp>
      <p:sp>
        <p:nvSpPr>
          <p:cNvPr id="3" name="Content Placeholder 2"/>
          <p:cNvSpPr>
            <a:spLocks noGrp="1"/>
          </p:cNvSpPr>
          <p:nvPr>
            <p:ph idx="1"/>
          </p:nvPr>
        </p:nvSpPr>
        <p:spPr/>
        <p:txBody>
          <a:bodyPr>
            <a:normAutofit/>
          </a:bodyPr>
          <a:lstStyle/>
          <a:p>
            <a:pPr algn="just"/>
            <a:r>
              <a:rPr lang="en-US" sz="2800" dirty="0" smtClean="0"/>
              <a:t>Keywords are </a:t>
            </a:r>
            <a:r>
              <a:rPr lang="en-US" sz="2800" dirty="0" smtClean="0">
                <a:solidFill>
                  <a:srgbClr val="C00000"/>
                </a:solidFill>
              </a:rPr>
              <a:t>special words which are reserved and have a specific meaning</a:t>
            </a:r>
            <a:r>
              <a:rPr lang="en-US" sz="2800" dirty="0" smtClean="0"/>
              <a:t>. Python has a set of keywords that cannot be used as variables in programs.</a:t>
            </a:r>
          </a:p>
          <a:p>
            <a:pPr algn="just"/>
            <a:r>
              <a:rPr lang="en-US" sz="2800" dirty="0" smtClean="0"/>
              <a:t>All </a:t>
            </a:r>
            <a:r>
              <a:rPr lang="en-US" sz="2800" dirty="0" smtClean="0">
                <a:solidFill>
                  <a:srgbClr val="00B050"/>
                </a:solidFill>
              </a:rPr>
              <a:t>keywords in Python are case sensitive</a:t>
            </a:r>
            <a:r>
              <a:rPr lang="en-US" sz="2800" dirty="0" smtClean="0"/>
              <a:t>.</a:t>
            </a:r>
            <a:endParaRPr lang="en-US" sz="2800" dirty="0"/>
          </a:p>
        </p:txBody>
      </p:sp>
      <p:pic>
        <p:nvPicPr>
          <p:cNvPr id="1026" name="Picture 2" descr="C:\Users\ADEVEN\Desktop\BSc Computer Science\python keywords.PNG"/>
          <p:cNvPicPr>
            <a:picLocks noChangeAspect="1" noChangeArrowheads="1"/>
          </p:cNvPicPr>
          <p:nvPr/>
        </p:nvPicPr>
        <p:blipFill>
          <a:blip r:embed="rId2"/>
          <a:srcRect/>
          <a:stretch>
            <a:fillRect/>
          </a:stretch>
        </p:blipFill>
        <p:spPr bwMode="auto">
          <a:xfrm>
            <a:off x="1066800" y="3886200"/>
            <a:ext cx="6705600" cy="2915938"/>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Statement</a:t>
            </a:r>
            <a:endParaRPr lang="en-US" dirty="0"/>
          </a:p>
        </p:txBody>
      </p:sp>
      <p:sp>
        <p:nvSpPr>
          <p:cNvPr id="3" name="Content Placeholder 2"/>
          <p:cNvSpPr>
            <a:spLocks noGrp="1"/>
          </p:cNvSpPr>
          <p:nvPr>
            <p:ph idx="1"/>
          </p:nvPr>
        </p:nvSpPr>
        <p:spPr/>
        <p:txBody>
          <a:bodyPr>
            <a:normAutofit/>
          </a:bodyPr>
          <a:lstStyle/>
          <a:p>
            <a:pPr algn="just"/>
            <a:r>
              <a:rPr lang="en-US" dirty="0" smtClean="0"/>
              <a:t>The </a:t>
            </a:r>
            <a:r>
              <a:rPr lang="en-US" dirty="0" smtClean="0">
                <a:solidFill>
                  <a:srgbClr val="00B0F0"/>
                </a:solidFill>
              </a:rPr>
              <a:t>assignment statement gives a value to a variable</a:t>
            </a:r>
            <a:r>
              <a:rPr lang="en-US" dirty="0" smtClean="0"/>
              <a:t>:</a:t>
            </a:r>
          </a:p>
          <a:p>
            <a:pPr algn="just">
              <a:buNone/>
            </a:pPr>
            <a:r>
              <a:rPr lang="en-US" dirty="0" smtClean="0">
                <a:solidFill>
                  <a:srgbClr val="C00000"/>
                </a:solidFill>
              </a:rPr>
              <a:t>&gt;&gt;&gt; message = "What's up?" </a:t>
            </a:r>
          </a:p>
          <a:p>
            <a:pPr algn="just">
              <a:buNone/>
            </a:pPr>
            <a:r>
              <a:rPr lang="en-US" dirty="0" smtClean="0">
                <a:solidFill>
                  <a:srgbClr val="C00000"/>
                </a:solidFill>
              </a:rPr>
              <a:t>&gt;&gt;&gt; n = 17 </a:t>
            </a:r>
          </a:p>
          <a:p>
            <a:pPr algn="just">
              <a:buNone/>
            </a:pPr>
            <a:r>
              <a:rPr lang="en-US" dirty="0" smtClean="0">
                <a:solidFill>
                  <a:srgbClr val="C00000"/>
                </a:solidFill>
              </a:rPr>
              <a:t>&gt;&gt;&gt; pi = 3.14159</a:t>
            </a:r>
          </a:p>
          <a:p>
            <a:pPr algn="just"/>
            <a:r>
              <a:rPr lang="en-US" dirty="0" smtClean="0"/>
              <a:t>This example makes three assignments. </a:t>
            </a:r>
          </a:p>
          <a:p>
            <a:pPr algn="just"/>
            <a:r>
              <a:rPr lang="en-US" dirty="0" smtClean="0"/>
              <a:t>The first assigns the string value "What's up?" to a variable named message. </a:t>
            </a:r>
          </a:p>
          <a:p>
            <a:pPr algn="just"/>
            <a:r>
              <a:rPr lang="en-US" dirty="0" smtClean="0"/>
              <a:t>The second gives the integer 17 to n,</a:t>
            </a:r>
          </a:p>
          <a:p>
            <a:pPr algn="just"/>
            <a:r>
              <a:rPr lang="en-US" dirty="0" smtClean="0"/>
              <a:t> and the third assigns the floating-point number 3.14159 to a variable called pi.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Statement</a:t>
            </a:r>
            <a:endParaRPr lang="en-US" dirty="0"/>
          </a:p>
        </p:txBody>
      </p:sp>
      <p:sp>
        <p:nvSpPr>
          <p:cNvPr id="3" name="Content Placeholder 2"/>
          <p:cNvSpPr>
            <a:spLocks noGrp="1"/>
          </p:cNvSpPr>
          <p:nvPr>
            <p:ph idx="1"/>
          </p:nvPr>
        </p:nvSpPr>
        <p:spPr/>
        <p:txBody>
          <a:bodyPr/>
          <a:lstStyle/>
          <a:p>
            <a:pPr algn="just"/>
            <a:r>
              <a:rPr lang="en-US" dirty="0" smtClean="0"/>
              <a:t>The assignment statement </a:t>
            </a:r>
            <a:r>
              <a:rPr lang="en-US" dirty="0" smtClean="0">
                <a:solidFill>
                  <a:srgbClr val="C00000"/>
                </a:solidFill>
              </a:rPr>
              <a:t>binds a name, on the left-hand side of the operator</a:t>
            </a:r>
            <a:r>
              <a:rPr lang="en-US" dirty="0" smtClean="0"/>
              <a:t> </a:t>
            </a:r>
            <a:r>
              <a:rPr lang="en-US" dirty="0" smtClean="0">
                <a:solidFill>
                  <a:srgbClr val="00B050"/>
                </a:solidFill>
              </a:rPr>
              <a:t>to a value on the right-hand side. </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Evaluating expressions</a:t>
            </a:r>
            <a:br>
              <a:rPr lang="en-US" dirty="0" smtClean="0"/>
            </a:br>
            <a:endParaRPr lang="en-US" dirty="0"/>
          </a:p>
        </p:txBody>
      </p:sp>
      <p:sp>
        <p:nvSpPr>
          <p:cNvPr id="3" name="Content Placeholder 2"/>
          <p:cNvSpPr>
            <a:spLocks noGrp="1"/>
          </p:cNvSpPr>
          <p:nvPr>
            <p:ph idx="1"/>
          </p:nvPr>
        </p:nvSpPr>
        <p:spPr/>
        <p:txBody>
          <a:bodyPr>
            <a:normAutofit/>
          </a:bodyPr>
          <a:lstStyle/>
          <a:p>
            <a:pPr algn="just"/>
            <a:r>
              <a:rPr lang="en-US" dirty="0" smtClean="0"/>
              <a:t>An expression is a </a:t>
            </a:r>
            <a:r>
              <a:rPr lang="en-US" dirty="0" smtClean="0">
                <a:solidFill>
                  <a:srgbClr val="C00000"/>
                </a:solidFill>
              </a:rPr>
              <a:t>combination of values, variables, operators, and calls to functions</a:t>
            </a:r>
            <a:r>
              <a:rPr lang="en-US" dirty="0" smtClean="0"/>
              <a:t>. If you type an expression at the Python prompt, the interpreter evaluates it and displays the result: </a:t>
            </a:r>
          </a:p>
          <a:p>
            <a:pPr algn="just">
              <a:buNone/>
            </a:pPr>
            <a:r>
              <a:rPr lang="en-US" dirty="0" smtClean="0"/>
              <a:t>&gt;&gt;&gt; 1 + 1 </a:t>
            </a:r>
          </a:p>
          <a:p>
            <a:pPr algn="just">
              <a:buNone/>
            </a:pPr>
            <a:r>
              <a:rPr lang="en-US" dirty="0" smtClean="0"/>
              <a:t>2 </a:t>
            </a:r>
          </a:p>
          <a:p>
            <a:pPr algn="just">
              <a:buNone/>
            </a:pPr>
            <a:r>
              <a:rPr lang="en-US" dirty="0" smtClean="0"/>
              <a:t>&gt;&gt;&gt; </a:t>
            </a:r>
            <a:r>
              <a:rPr lang="en-US" dirty="0" err="1" smtClean="0"/>
              <a:t>len</a:t>
            </a:r>
            <a:r>
              <a:rPr lang="en-US" dirty="0" smtClean="0"/>
              <a:t>("hello") </a:t>
            </a:r>
          </a:p>
          <a:p>
            <a:pPr algn="just">
              <a:buNone/>
            </a:pPr>
            <a:r>
              <a:rPr lang="en-US" dirty="0" smtClean="0"/>
              <a:t>5</a:t>
            </a:r>
          </a:p>
          <a:p>
            <a:pPr algn="just"/>
            <a:r>
              <a:rPr lang="en-US" dirty="0" smtClean="0"/>
              <a:t>In this example </a:t>
            </a:r>
            <a:r>
              <a:rPr lang="en-US" dirty="0" err="1" smtClean="0"/>
              <a:t>len</a:t>
            </a:r>
            <a:r>
              <a:rPr lang="en-US" dirty="0" smtClean="0"/>
              <a:t> is a built-in Python function that returns the number of characters in a string.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Operators and operands</a:t>
            </a:r>
            <a:endParaRPr lang="en-US" dirty="0"/>
          </a:p>
        </p:txBody>
      </p:sp>
      <p:sp>
        <p:nvSpPr>
          <p:cNvPr id="3" name="Content Placeholder 2"/>
          <p:cNvSpPr>
            <a:spLocks noGrp="1"/>
          </p:cNvSpPr>
          <p:nvPr>
            <p:ph idx="1"/>
          </p:nvPr>
        </p:nvSpPr>
        <p:spPr/>
        <p:txBody>
          <a:bodyPr/>
          <a:lstStyle/>
          <a:p>
            <a:pPr algn="just"/>
            <a:r>
              <a:rPr lang="en-US" dirty="0" smtClean="0"/>
              <a:t>Operators </a:t>
            </a:r>
            <a:r>
              <a:rPr lang="en-US" dirty="0" smtClean="0">
                <a:solidFill>
                  <a:srgbClr val="C00000"/>
                </a:solidFill>
              </a:rPr>
              <a:t>are special tokens that represent computations like addition, multiplication and division. </a:t>
            </a:r>
            <a:r>
              <a:rPr lang="en-US" dirty="0" smtClean="0"/>
              <a:t>The values the operator uses are called operands.</a:t>
            </a:r>
          </a:p>
          <a:p>
            <a:pPr algn="just"/>
            <a:r>
              <a:rPr lang="en-US" dirty="0" smtClean="0"/>
              <a:t>The following are all legal Python expressions</a:t>
            </a:r>
            <a:endParaRPr lang="en-US" dirty="0"/>
          </a:p>
        </p:txBody>
      </p:sp>
      <p:pic>
        <p:nvPicPr>
          <p:cNvPr id="40962" name="Picture 2" descr="C:\Users\ADEVEN\Desktop\BSc Computer Science\Problem Solving using computer\operators.PNG"/>
          <p:cNvPicPr>
            <a:picLocks noChangeAspect="1" noChangeArrowheads="1"/>
          </p:cNvPicPr>
          <p:nvPr/>
        </p:nvPicPr>
        <p:blipFill>
          <a:blip r:embed="rId2"/>
          <a:srcRect/>
          <a:stretch>
            <a:fillRect/>
          </a:stretch>
        </p:blipFill>
        <p:spPr bwMode="auto">
          <a:xfrm>
            <a:off x="76200" y="4648200"/>
            <a:ext cx="9144000" cy="6858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Operators and operands</a:t>
            </a:r>
            <a:endParaRPr lang="en-US" dirty="0"/>
          </a:p>
        </p:txBody>
      </p:sp>
      <p:sp>
        <p:nvSpPr>
          <p:cNvPr id="3" name="Content Placeholder 2"/>
          <p:cNvSpPr>
            <a:spLocks noGrp="1"/>
          </p:cNvSpPr>
          <p:nvPr>
            <p:ph idx="1"/>
          </p:nvPr>
        </p:nvSpPr>
        <p:spPr/>
        <p:txBody>
          <a:bodyPr/>
          <a:lstStyle/>
          <a:p>
            <a:pPr algn="just"/>
            <a:r>
              <a:rPr lang="en-US" dirty="0" smtClean="0"/>
              <a:t>The tokens +, -, and *, and the use of parenthesis for grouping, mean in Python what they mean in mathematics.</a:t>
            </a:r>
          </a:p>
          <a:p>
            <a:pPr algn="just"/>
            <a:r>
              <a:rPr lang="en-US" dirty="0" smtClean="0"/>
              <a:t> The asterisk (*) is the token for multiplication, and ** is the token for exponentiation.</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Operators and operands</a:t>
            </a:r>
            <a:endParaRPr lang="en-US" dirty="0"/>
          </a:p>
        </p:txBody>
      </p:sp>
      <p:sp>
        <p:nvSpPr>
          <p:cNvPr id="3" name="Content Placeholder 2"/>
          <p:cNvSpPr>
            <a:spLocks noGrp="1"/>
          </p:cNvSpPr>
          <p:nvPr>
            <p:ph idx="1"/>
          </p:nvPr>
        </p:nvSpPr>
        <p:spPr/>
        <p:txBody>
          <a:bodyPr>
            <a:normAutofit/>
          </a:bodyPr>
          <a:lstStyle/>
          <a:p>
            <a:pPr algn="just"/>
            <a:r>
              <a:rPr lang="en-US" dirty="0" smtClean="0"/>
              <a:t>In Python 3</a:t>
            </a:r>
            <a:r>
              <a:rPr lang="en-US" dirty="0" smtClean="0">
                <a:solidFill>
                  <a:srgbClr val="C00000"/>
                </a:solidFill>
              </a:rPr>
              <a:t>, the division operator / always yields a floating point result.</a:t>
            </a:r>
          </a:p>
          <a:p>
            <a:pPr algn="just"/>
            <a:r>
              <a:rPr lang="en-US" dirty="0" smtClean="0"/>
              <a:t>Python gives us </a:t>
            </a:r>
            <a:r>
              <a:rPr lang="en-US" dirty="0" smtClean="0">
                <a:solidFill>
                  <a:srgbClr val="00B050"/>
                </a:solidFill>
              </a:rPr>
              <a:t>two different flavors of the division operator. </a:t>
            </a:r>
          </a:p>
          <a:p>
            <a:pPr algn="just"/>
            <a:r>
              <a:rPr lang="en-US" dirty="0" smtClean="0"/>
              <a:t>The </a:t>
            </a:r>
            <a:r>
              <a:rPr lang="en-US" dirty="0" smtClean="0">
                <a:solidFill>
                  <a:srgbClr val="7030A0"/>
                </a:solidFill>
              </a:rPr>
              <a:t>second, called floor division uses the token //.</a:t>
            </a:r>
          </a:p>
          <a:p>
            <a:pPr algn="just"/>
            <a:r>
              <a:rPr lang="en-US" dirty="0" smtClean="0"/>
              <a:t> Its result is </a:t>
            </a:r>
            <a:r>
              <a:rPr lang="en-US" dirty="0" smtClean="0">
                <a:solidFill>
                  <a:srgbClr val="C00000"/>
                </a:solidFill>
              </a:rPr>
              <a:t>always a whole number </a:t>
            </a:r>
            <a:r>
              <a:rPr lang="en-US" dirty="0" smtClean="0"/>
              <a:t>— and if it has to adjust the number it always moves it to the left on the number line. So 6 // 4 yields 1</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function in Python</a:t>
            </a:r>
            <a:endParaRPr lang="en-US" dirty="0"/>
          </a:p>
        </p:txBody>
      </p:sp>
      <p:sp>
        <p:nvSpPr>
          <p:cNvPr id="3" name="Content Placeholder 2"/>
          <p:cNvSpPr>
            <a:spLocks noGrp="1"/>
          </p:cNvSpPr>
          <p:nvPr>
            <p:ph idx="1"/>
          </p:nvPr>
        </p:nvSpPr>
        <p:spPr/>
        <p:txBody>
          <a:bodyPr/>
          <a:lstStyle/>
          <a:p>
            <a:r>
              <a:rPr lang="en-US" dirty="0" smtClean="0"/>
              <a:t>Python has a function called type, which tells which class i.e. </a:t>
            </a:r>
            <a:r>
              <a:rPr lang="en-US" dirty="0" err="1" smtClean="0"/>
              <a:t>int</a:t>
            </a:r>
            <a:r>
              <a:rPr lang="en-US" dirty="0" smtClean="0"/>
              <a:t>, float or string a value falls into.</a:t>
            </a:r>
            <a:endParaRPr lang="en-US" dirty="0"/>
          </a:p>
        </p:txBody>
      </p:sp>
      <p:pic>
        <p:nvPicPr>
          <p:cNvPr id="44034" name="Picture 2" descr="C:\Users\ADEVEN\Desktop\BSc Computer Science\Problem Solving using computer\type function.PNG"/>
          <p:cNvPicPr>
            <a:picLocks noChangeAspect="1" noChangeArrowheads="1"/>
          </p:cNvPicPr>
          <p:nvPr/>
        </p:nvPicPr>
        <p:blipFill>
          <a:blip r:embed="rId2"/>
          <a:srcRect/>
          <a:stretch>
            <a:fillRect/>
          </a:stretch>
        </p:blipFill>
        <p:spPr bwMode="auto">
          <a:xfrm>
            <a:off x="685800" y="3276600"/>
            <a:ext cx="8229600" cy="152400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Strings in Python can be enclosed in either </a:t>
            </a:r>
            <a:r>
              <a:rPr lang="en-US" dirty="0" smtClean="0">
                <a:solidFill>
                  <a:srgbClr val="C00000"/>
                </a:solidFill>
              </a:rPr>
              <a:t>single quotes (') </a:t>
            </a:r>
            <a:r>
              <a:rPr lang="en-US" dirty="0" smtClean="0"/>
              <a:t>or </a:t>
            </a:r>
            <a:r>
              <a:rPr lang="en-US" dirty="0" smtClean="0">
                <a:solidFill>
                  <a:srgbClr val="00B050"/>
                </a:solidFill>
              </a:rPr>
              <a:t>double quotes ("), </a:t>
            </a:r>
            <a:r>
              <a:rPr lang="en-US" dirty="0" smtClean="0"/>
              <a:t>or </a:t>
            </a:r>
            <a:r>
              <a:rPr lang="en-US" dirty="0" smtClean="0">
                <a:solidFill>
                  <a:srgbClr val="0070C0"/>
                </a:solidFill>
              </a:rPr>
              <a:t>three of each (''' or """).</a:t>
            </a:r>
          </a:p>
          <a:p>
            <a:pPr algn="just"/>
            <a:r>
              <a:rPr lang="en-US" dirty="0" smtClean="0"/>
              <a:t>Double quoted strings can contain single quotes inside them, as in "Bruce's beard", and single quoted strings can have double quotes inside them, as in 'The knights who say "Ni!"'.</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converter functions</a:t>
            </a:r>
            <a:endParaRPr lang="en-US" dirty="0"/>
          </a:p>
        </p:txBody>
      </p:sp>
      <p:sp>
        <p:nvSpPr>
          <p:cNvPr id="3" name="Content Placeholder 2"/>
          <p:cNvSpPr>
            <a:spLocks noGrp="1"/>
          </p:cNvSpPr>
          <p:nvPr>
            <p:ph idx="1"/>
          </p:nvPr>
        </p:nvSpPr>
        <p:spPr/>
        <p:txBody>
          <a:bodyPr/>
          <a:lstStyle/>
          <a:p>
            <a:r>
              <a:rPr lang="en-US" dirty="0" smtClean="0"/>
              <a:t>In Python, the type converter functions are:</a:t>
            </a:r>
          </a:p>
          <a:p>
            <a:pPr lvl="1"/>
            <a:r>
              <a:rPr lang="en-US" dirty="0" err="1" smtClean="0"/>
              <a:t>int</a:t>
            </a:r>
            <a:endParaRPr lang="en-US" dirty="0" smtClean="0"/>
          </a:p>
          <a:p>
            <a:pPr lvl="1"/>
            <a:r>
              <a:rPr lang="en-US" dirty="0" smtClean="0"/>
              <a:t>float</a:t>
            </a:r>
          </a:p>
          <a:p>
            <a:pPr lvl="1"/>
            <a:r>
              <a:rPr lang="en-US" dirty="0" err="1" smtClean="0"/>
              <a:t>str</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converter functions</a:t>
            </a:r>
            <a:endParaRPr lang="en-US" dirty="0"/>
          </a:p>
        </p:txBody>
      </p:sp>
      <p:sp>
        <p:nvSpPr>
          <p:cNvPr id="3" name="Content Placeholder 2"/>
          <p:cNvSpPr>
            <a:spLocks noGrp="1"/>
          </p:cNvSpPr>
          <p:nvPr>
            <p:ph idx="1"/>
          </p:nvPr>
        </p:nvSpPr>
        <p:spPr/>
        <p:txBody>
          <a:bodyPr/>
          <a:lstStyle/>
          <a:p>
            <a:pPr algn="just"/>
            <a:r>
              <a:rPr lang="en-US" dirty="0" smtClean="0"/>
              <a:t>The </a:t>
            </a:r>
            <a:r>
              <a:rPr lang="en-US" dirty="0" err="1" smtClean="0"/>
              <a:t>int</a:t>
            </a:r>
            <a:r>
              <a:rPr lang="en-US" dirty="0" smtClean="0"/>
              <a:t> function can take a floating point number or a string, and turn it into an int. </a:t>
            </a:r>
          </a:p>
          <a:p>
            <a:pPr algn="just"/>
            <a:r>
              <a:rPr lang="en-US" dirty="0" smtClean="0"/>
              <a:t>For floating point numbers, it discards the decimal portion of the number — a process we call truncation towards zero on the number line. </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converter functions</a:t>
            </a:r>
            <a:endParaRPr lang="en-US"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srcRect/>
          <a:stretch>
            <a:fillRect/>
          </a:stretch>
        </p:blipFill>
        <p:spPr bwMode="auto">
          <a:xfrm>
            <a:off x="76200" y="1600200"/>
            <a:ext cx="9144000" cy="3524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converter functions</a:t>
            </a:r>
            <a:endParaRPr lang="en-US" dirty="0"/>
          </a:p>
        </p:txBody>
      </p:sp>
      <p:sp>
        <p:nvSpPr>
          <p:cNvPr id="3" name="Content Placeholder 2"/>
          <p:cNvSpPr>
            <a:spLocks noGrp="1"/>
          </p:cNvSpPr>
          <p:nvPr>
            <p:ph idx="1"/>
          </p:nvPr>
        </p:nvSpPr>
        <p:spPr/>
        <p:txBody>
          <a:bodyPr/>
          <a:lstStyle/>
          <a:p>
            <a:pPr algn="just"/>
            <a:r>
              <a:rPr lang="en-US" dirty="0" smtClean="0"/>
              <a:t>The type converter float can turn an integer, a float, or a syntactically legal string into a float:</a:t>
            </a:r>
          </a:p>
          <a:p>
            <a:pPr algn="just">
              <a:buNone/>
            </a:pPr>
            <a:r>
              <a:rPr lang="en-US" dirty="0" smtClean="0"/>
              <a:t>&gt;&gt;&gt; float(17) </a:t>
            </a:r>
          </a:p>
          <a:p>
            <a:pPr algn="just">
              <a:buNone/>
            </a:pPr>
            <a:r>
              <a:rPr lang="en-US" dirty="0" smtClean="0"/>
              <a:t>17.0 &gt;&gt;&gt; </a:t>
            </a:r>
          </a:p>
          <a:p>
            <a:pPr algn="just">
              <a:buNone/>
            </a:pPr>
            <a:r>
              <a:rPr lang="en-US" dirty="0" smtClean="0"/>
              <a:t>float("123.45")</a:t>
            </a:r>
          </a:p>
          <a:p>
            <a:pPr algn="just">
              <a:buNone/>
            </a:pPr>
            <a:r>
              <a:rPr lang="en-US" dirty="0" smtClean="0"/>
              <a:t> 123.45 </a:t>
            </a:r>
          </a:p>
          <a:p>
            <a:pPr algn="just">
              <a:buNone/>
            </a:pP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converter functions</a:t>
            </a:r>
            <a:endParaRPr lang="en-US" dirty="0"/>
          </a:p>
        </p:txBody>
      </p:sp>
      <p:sp>
        <p:nvSpPr>
          <p:cNvPr id="3" name="Content Placeholder 2"/>
          <p:cNvSpPr>
            <a:spLocks noGrp="1"/>
          </p:cNvSpPr>
          <p:nvPr>
            <p:ph idx="1"/>
          </p:nvPr>
        </p:nvSpPr>
        <p:spPr/>
        <p:txBody>
          <a:bodyPr/>
          <a:lstStyle/>
          <a:p>
            <a:pPr algn="just"/>
            <a:r>
              <a:rPr lang="en-US" dirty="0" smtClean="0"/>
              <a:t>The type converter </a:t>
            </a:r>
            <a:r>
              <a:rPr lang="en-US" dirty="0" err="1" smtClean="0"/>
              <a:t>str</a:t>
            </a:r>
            <a:r>
              <a:rPr lang="en-US" dirty="0" smtClean="0"/>
              <a:t> turns its argument into a string: </a:t>
            </a:r>
          </a:p>
          <a:p>
            <a:pPr algn="just">
              <a:buNone/>
            </a:pPr>
            <a:r>
              <a:rPr lang="en-US" dirty="0" smtClean="0"/>
              <a:t>&gt;&gt;&gt; </a:t>
            </a:r>
            <a:r>
              <a:rPr lang="en-US" dirty="0" err="1" smtClean="0"/>
              <a:t>str</a:t>
            </a:r>
            <a:r>
              <a:rPr lang="en-US" dirty="0" smtClean="0"/>
              <a:t>(17) </a:t>
            </a:r>
          </a:p>
          <a:p>
            <a:pPr algn="just">
              <a:buNone/>
            </a:pPr>
            <a:r>
              <a:rPr lang="en-US" dirty="0" smtClean="0"/>
              <a:t>'17‘</a:t>
            </a:r>
          </a:p>
          <a:p>
            <a:pPr algn="just">
              <a:buNone/>
            </a:pPr>
            <a:r>
              <a:rPr lang="en-US" dirty="0" smtClean="0"/>
              <a:t> &gt;&gt;&gt; </a:t>
            </a:r>
            <a:r>
              <a:rPr lang="en-US" dirty="0" err="1" smtClean="0"/>
              <a:t>str</a:t>
            </a:r>
            <a:r>
              <a:rPr lang="en-US" dirty="0" smtClean="0"/>
              <a:t>(123.45)</a:t>
            </a:r>
          </a:p>
          <a:p>
            <a:pPr algn="just">
              <a:buNone/>
            </a:pPr>
            <a:r>
              <a:rPr lang="en-US" dirty="0" smtClean="0"/>
              <a:t> '123.45'</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Input Function in Python</a:t>
            </a:r>
            <a:endParaRPr lang="en-US" dirty="0"/>
          </a:p>
        </p:txBody>
      </p:sp>
      <p:sp>
        <p:nvSpPr>
          <p:cNvPr id="3" name="Content Placeholder 2"/>
          <p:cNvSpPr>
            <a:spLocks noGrp="1"/>
          </p:cNvSpPr>
          <p:nvPr>
            <p:ph idx="1"/>
          </p:nvPr>
        </p:nvSpPr>
        <p:spPr/>
        <p:txBody>
          <a:bodyPr/>
          <a:lstStyle/>
          <a:p>
            <a:pPr algn="just"/>
            <a:r>
              <a:rPr lang="en-US" b="1" dirty="0" smtClean="0"/>
              <a:t>The input() method reads a line from input, converts </a:t>
            </a:r>
            <a:r>
              <a:rPr lang="en-US" b="1" dirty="0" smtClean="0">
                <a:solidFill>
                  <a:srgbClr val="C00000"/>
                </a:solidFill>
              </a:rPr>
              <a:t>into a string and returns </a:t>
            </a:r>
            <a:r>
              <a:rPr lang="en-US" b="1" dirty="0" smtClean="0"/>
              <a:t>it.</a:t>
            </a:r>
          </a:p>
          <a:p>
            <a:pPr algn="just" fontAlgn="base"/>
            <a:r>
              <a:rPr lang="en-US" dirty="0" smtClean="0"/>
              <a:t>The syntax of input() method is:</a:t>
            </a:r>
          </a:p>
          <a:p>
            <a:pPr lvl="1" algn="just">
              <a:buNone/>
            </a:pPr>
            <a:r>
              <a:rPr lang="en-US" dirty="0" smtClean="0"/>
              <a:t>input([prompt])</a:t>
            </a:r>
            <a:endParaRPr lang="en-US" dirty="0"/>
          </a:p>
        </p:txBody>
      </p:sp>
      <p:pic>
        <p:nvPicPr>
          <p:cNvPr id="43010" name="Picture 2" descr="C:\Users\ADEVEN\Desktop\BSc Computer Science\Problem Solving using computer\input from user.PNG"/>
          <p:cNvPicPr>
            <a:picLocks noChangeAspect="1" noChangeArrowheads="1"/>
          </p:cNvPicPr>
          <p:nvPr/>
        </p:nvPicPr>
        <p:blipFill>
          <a:blip r:embed="rId2"/>
          <a:srcRect/>
          <a:stretch>
            <a:fillRect/>
          </a:stretch>
        </p:blipFill>
        <p:spPr bwMode="auto">
          <a:xfrm>
            <a:off x="703263" y="4038600"/>
            <a:ext cx="7983537" cy="245745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Input Function in Python</a:t>
            </a:r>
            <a:endParaRPr lang="en-US" dirty="0"/>
          </a:p>
        </p:txBody>
      </p:sp>
      <p:sp>
        <p:nvSpPr>
          <p:cNvPr id="3" name="Content Placeholder 2"/>
          <p:cNvSpPr>
            <a:spLocks noGrp="1"/>
          </p:cNvSpPr>
          <p:nvPr>
            <p:ph idx="1"/>
          </p:nvPr>
        </p:nvSpPr>
        <p:spPr/>
        <p:txBody>
          <a:bodyPr/>
          <a:lstStyle/>
          <a:p>
            <a:pPr algn="just"/>
            <a:r>
              <a:rPr lang="en-US" dirty="0" smtClean="0"/>
              <a:t>Even if you asked the user to enter their age, you would get back a string like "17". It would be </a:t>
            </a:r>
            <a:r>
              <a:rPr lang="en-US" dirty="0" smtClean="0">
                <a:solidFill>
                  <a:srgbClr val="C00000"/>
                </a:solidFill>
              </a:rPr>
              <a:t>your job, as the programmer, to convert that string into a </a:t>
            </a:r>
            <a:r>
              <a:rPr lang="en-US" dirty="0" err="1" smtClean="0">
                <a:solidFill>
                  <a:srgbClr val="C00000"/>
                </a:solidFill>
              </a:rPr>
              <a:t>int</a:t>
            </a:r>
            <a:r>
              <a:rPr lang="en-US" dirty="0" smtClean="0">
                <a:solidFill>
                  <a:srgbClr val="C00000"/>
                </a:solidFill>
              </a:rPr>
              <a:t> or a float, using the </a:t>
            </a:r>
            <a:r>
              <a:rPr lang="en-US" dirty="0" err="1" smtClean="0">
                <a:solidFill>
                  <a:srgbClr val="C00000"/>
                </a:solidFill>
              </a:rPr>
              <a:t>int</a:t>
            </a:r>
            <a:r>
              <a:rPr lang="en-US" dirty="0" smtClean="0">
                <a:solidFill>
                  <a:srgbClr val="C00000"/>
                </a:solidFill>
              </a:rPr>
              <a:t> or float converter functions.</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Print function in Python</a:t>
            </a:r>
            <a:endParaRPr lang="en-US" dirty="0"/>
          </a:p>
        </p:txBody>
      </p:sp>
      <p:sp>
        <p:nvSpPr>
          <p:cNvPr id="3" name="Content Placeholder 2"/>
          <p:cNvSpPr>
            <a:spLocks noGrp="1"/>
          </p:cNvSpPr>
          <p:nvPr>
            <p:ph idx="1"/>
          </p:nvPr>
        </p:nvSpPr>
        <p:spPr/>
        <p:txBody>
          <a:bodyPr/>
          <a:lstStyle/>
          <a:p>
            <a:pPr algn="just"/>
            <a:r>
              <a:rPr lang="en-US" dirty="0" smtClean="0"/>
              <a:t>The print() function prints the specified message to the screen, or other standard output device.</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Programming Assignment</a:t>
            </a:r>
            <a:endParaRPr lang="en-US" dirty="0"/>
          </a:p>
        </p:txBody>
      </p:sp>
      <p:sp>
        <p:nvSpPr>
          <p:cNvPr id="3" name="Content Placeholder 2"/>
          <p:cNvSpPr>
            <a:spLocks noGrp="1"/>
          </p:cNvSpPr>
          <p:nvPr>
            <p:ph idx="1"/>
          </p:nvPr>
        </p:nvSpPr>
        <p:spPr/>
        <p:txBody>
          <a:bodyPr>
            <a:normAutofit/>
          </a:bodyPr>
          <a:lstStyle/>
          <a:p>
            <a:pPr algn="just"/>
            <a:r>
              <a:rPr lang="en-US" sz="4000" b="1" dirty="0" smtClean="0"/>
              <a:t>WAP to calculate total marks and  percentage of a student. Marks obtained in each of the three subjects are to be input by the user.</a:t>
            </a:r>
            <a:endParaRPr lang="en-US" sz="4000" b="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Arithmetic operators</a:t>
            </a:r>
            <a:br>
              <a:rPr lang="en-US" b="1" dirty="0" smtClean="0"/>
            </a:br>
            <a:endParaRPr lang="en-US" dirty="0"/>
          </a:p>
        </p:txBody>
      </p:sp>
      <p:sp>
        <p:nvSpPr>
          <p:cNvPr id="3" name="Content Placeholder 2"/>
          <p:cNvSpPr>
            <a:spLocks noGrp="1"/>
          </p:cNvSpPr>
          <p:nvPr>
            <p:ph idx="1"/>
          </p:nvPr>
        </p:nvSpPr>
        <p:spPr/>
        <p:txBody>
          <a:bodyPr/>
          <a:lstStyle/>
          <a:p>
            <a:pPr algn="just"/>
            <a:r>
              <a:rPr lang="en-US" dirty="0" smtClean="0"/>
              <a:t>Arithmetic operators are used </a:t>
            </a:r>
            <a:r>
              <a:rPr lang="en-US" dirty="0" smtClean="0">
                <a:solidFill>
                  <a:srgbClr val="FF0000"/>
                </a:solidFill>
              </a:rPr>
              <a:t>to perform mathematical operations</a:t>
            </a:r>
            <a:r>
              <a:rPr lang="en-US" dirty="0" smtClean="0"/>
              <a:t> like addition, subtraction, multiplication etc.</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ADEVEN\Desktop\BSc Computer Science\Problem Solving using computer\arithmetic operators.PNG"/>
          <p:cNvPicPr>
            <a:picLocks noChangeAspect="1" noChangeArrowheads="1"/>
          </p:cNvPicPr>
          <p:nvPr/>
        </p:nvPicPr>
        <p:blipFill>
          <a:blip r:embed="rId2"/>
          <a:srcRect/>
          <a:stretch>
            <a:fillRect/>
          </a:stretch>
        </p:blipFill>
        <p:spPr bwMode="auto">
          <a:xfrm>
            <a:off x="381000" y="1"/>
            <a:ext cx="8262188" cy="6072188"/>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Operators</a:t>
            </a:r>
            <a:endParaRPr lang="en-US" dirty="0"/>
          </a:p>
        </p:txBody>
      </p:sp>
      <p:sp>
        <p:nvSpPr>
          <p:cNvPr id="3" name="Content Placeholder 2"/>
          <p:cNvSpPr>
            <a:spLocks noGrp="1"/>
          </p:cNvSpPr>
          <p:nvPr>
            <p:ph idx="1"/>
          </p:nvPr>
        </p:nvSpPr>
        <p:spPr/>
        <p:txBody>
          <a:bodyPr/>
          <a:lstStyle/>
          <a:p>
            <a:r>
              <a:rPr lang="en-US" dirty="0" smtClean="0"/>
              <a:t>Comparison operators are used to compare values.</a:t>
            </a:r>
          </a:p>
          <a:p>
            <a:r>
              <a:rPr lang="en-US" dirty="0" smtClean="0"/>
              <a:t>It </a:t>
            </a:r>
            <a:r>
              <a:rPr lang="en-US" dirty="0" smtClean="0">
                <a:solidFill>
                  <a:srgbClr val="C00000"/>
                </a:solidFill>
              </a:rPr>
              <a:t>either returns True or False according to the condition.</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C:\Users\ADEVEN\Desktop\BSc Computer Science\Problem Solving using computer\Comparison Operators.PNG"/>
          <p:cNvPicPr>
            <a:picLocks noChangeAspect="1" noChangeArrowheads="1"/>
          </p:cNvPicPr>
          <p:nvPr/>
        </p:nvPicPr>
        <p:blipFill>
          <a:blip r:embed="rId2"/>
          <a:srcRect/>
          <a:stretch>
            <a:fillRect/>
          </a:stretch>
        </p:blipFill>
        <p:spPr bwMode="auto">
          <a:xfrm>
            <a:off x="44333" y="990600"/>
            <a:ext cx="8770813" cy="4724399"/>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Operators</a:t>
            </a:r>
            <a:endParaRPr lang="en-US" dirty="0"/>
          </a:p>
        </p:txBody>
      </p:sp>
      <p:sp>
        <p:nvSpPr>
          <p:cNvPr id="3" name="Content Placeholder 2"/>
          <p:cNvSpPr>
            <a:spLocks noGrp="1"/>
          </p:cNvSpPr>
          <p:nvPr>
            <p:ph idx="1"/>
          </p:nvPr>
        </p:nvSpPr>
        <p:spPr/>
        <p:txBody>
          <a:bodyPr/>
          <a:lstStyle/>
          <a:p>
            <a:pPr algn="just"/>
            <a:r>
              <a:rPr lang="en-US" dirty="0" smtClean="0"/>
              <a:t>Logical operators are  </a:t>
            </a:r>
            <a:r>
              <a:rPr lang="en-US" dirty="0" smtClean="0">
                <a:solidFill>
                  <a:srgbClr val="FF0000"/>
                </a:solidFill>
              </a:rPr>
              <a:t>and, or, not</a:t>
            </a:r>
            <a:r>
              <a:rPr lang="en-US" dirty="0" smtClean="0"/>
              <a:t> operators.</a:t>
            </a:r>
            <a:endParaRPr lang="en-US" dirty="0"/>
          </a:p>
        </p:txBody>
      </p:sp>
      <p:pic>
        <p:nvPicPr>
          <p:cNvPr id="3074" name="Picture 2" descr="C:\Users\ADEVEN\Desktop\BSc Computer Science\Problem Solving using computer\logical operators.PNG"/>
          <p:cNvPicPr>
            <a:picLocks noChangeAspect="1" noChangeArrowheads="1"/>
          </p:cNvPicPr>
          <p:nvPr/>
        </p:nvPicPr>
        <p:blipFill>
          <a:blip r:embed="rId2"/>
          <a:srcRect/>
          <a:stretch>
            <a:fillRect/>
          </a:stretch>
        </p:blipFill>
        <p:spPr bwMode="auto">
          <a:xfrm>
            <a:off x="770170" y="2505075"/>
            <a:ext cx="7383230" cy="2752725"/>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Bitwise operators</a:t>
            </a:r>
            <a:br>
              <a:rPr lang="en-US" b="1" dirty="0" smtClean="0"/>
            </a:br>
            <a:endParaRPr lang="en-US" dirty="0"/>
          </a:p>
        </p:txBody>
      </p:sp>
      <p:sp>
        <p:nvSpPr>
          <p:cNvPr id="3" name="Content Placeholder 2"/>
          <p:cNvSpPr>
            <a:spLocks noGrp="1"/>
          </p:cNvSpPr>
          <p:nvPr>
            <p:ph idx="1"/>
          </p:nvPr>
        </p:nvSpPr>
        <p:spPr>
          <a:xfrm>
            <a:off x="457200" y="1219200"/>
            <a:ext cx="8229600" cy="4906963"/>
          </a:xfrm>
        </p:spPr>
        <p:txBody>
          <a:bodyPr>
            <a:normAutofit/>
          </a:bodyPr>
          <a:lstStyle/>
          <a:p>
            <a:pPr algn="just" fontAlgn="base"/>
            <a:r>
              <a:rPr lang="en-US" sz="2800" dirty="0" smtClean="0"/>
              <a:t>Bitwise operators act on operands as if they were string of binary digits. It operates bit by bit, hence the name.</a:t>
            </a:r>
          </a:p>
        </p:txBody>
      </p:sp>
      <p:pic>
        <p:nvPicPr>
          <p:cNvPr id="5" name="Picture 2" descr="C:\Users\ADEVEN\Desktop\BSc Computer Science\Problem Solving using computer\bitwise op.PNG"/>
          <p:cNvPicPr>
            <a:picLocks noChangeAspect="1" noChangeArrowheads="1"/>
          </p:cNvPicPr>
          <p:nvPr/>
        </p:nvPicPr>
        <p:blipFill>
          <a:blip r:embed="rId2"/>
          <a:srcRect/>
          <a:stretch>
            <a:fillRect/>
          </a:stretch>
        </p:blipFill>
        <p:spPr bwMode="auto">
          <a:xfrm>
            <a:off x="0" y="2543175"/>
            <a:ext cx="9144000" cy="4314825"/>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Bitwise operators</a:t>
            </a:r>
            <a:br>
              <a:rPr lang="en-US" b="1" dirty="0" smtClean="0"/>
            </a:br>
            <a:endParaRPr lang="en-US" dirty="0"/>
          </a:p>
        </p:txBody>
      </p:sp>
      <p:sp>
        <p:nvSpPr>
          <p:cNvPr id="3" name="Content Placeholder 2"/>
          <p:cNvSpPr>
            <a:spLocks noGrp="1"/>
          </p:cNvSpPr>
          <p:nvPr>
            <p:ph idx="1"/>
          </p:nvPr>
        </p:nvSpPr>
        <p:spPr/>
        <p:txBody>
          <a:bodyPr/>
          <a:lstStyle/>
          <a:p>
            <a:pPr fontAlgn="base"/>
            <a:r>
              <a:rPr lang="en-US" dirty="0" smtClean="0"/>
              <a:t>For example, 2 is 10 in binary and 7 is 111.</a:t>
            </a:r>
          </a:p>
          <a:p>
            <a:endParaRPr lang="en-US" dirty="0" smtClean="0"/>
          </a:p>
          <a:p>
            <a:endParaRPr lang="en-US" dirty="0"/>
          </a:p>
        </p:txBody>
      </p:sp>
      <p:pic>
        <p:nvPicPr>
          <p:cNvPr id="1028" name="Picture 4" descr="C:\Users\ADEVEN\Desktop\BSc Computer Science\Problem Solving using computer\bitwise operators.PNG"/>
          <p:cNvPicPr>
            <a:picLocks noChangeAspect="1" noChangeArrowheads="1"/>
          </p:cNvPicPr>
          <p:nvPr/>
        </p:nvPicPr>
        <p:blipFill>
          <a:blip r:embed="rId2"/>
          <a:srcRect/>
          <a:stretch>
            <a:fillRect/>
          </a:stretch>
        </p:blipFill>
        <p:spPr bwMode="auto">
          <a:xfrm>
            <a:off x="2314575" y="2286000"/>
            <a:ext cx="4527247" cy="3248025"/>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Assignment operators</a:t>
            </a:r>
            <a:br>
              <a:rPr lang="en-US" b="1" dirty="0" smtClean="0"/>
            </a:br>
            <a:endParaRPr lang="en-US" dirty="0"/>
          </a:p>
        </p:txBody>
      </p:sp>
      <p:sp>
        <p:nvSpPr>
          <p:cNvPr id="3" name="Content Placeholder 2"/>
          <p:cNvSpPr>
            <a:spLocks noGrp="1"/>
          </p:cNvSpPr>
          <p:nvPr>
            <p:ph idx="1"/>
          </p:nvPr>
        </p:nvSpPr>
        <p:spPr/>
        <p:txBody>
          <a:bodyPr/>
          <a:lstStyle/>
          <a:p>
            <a:r>
              <a:rPr lang="en-US" b="1" dirty="0" smtClean="0"/>
              <a:t> </a:t>
            </a:r>
            <a:r>
              <a:rPr lang="en-US" dirty="0" smtClean="0"/>
              <a:t>Assignment operators are used to assign values to the variables.</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C:\Users\ADEVEN\Desktop\BSc Computer Science\Problem Solving using computer\assign operator1.PNG"/>
          <p:cNvPicPr>
            <a:picLocks noChangeAspect="1" noChangeArrowheads="1"/>
          </p:cNvPicPr>
          <p:nvPr/>
        </p:nvPicPr>
        <p:blipFill>
          <a:blip r:embed="rId2"/>
          <a:srcRect/>
          <a:stretch>
            <a:fillRect/>
          </a:stretch>
        </p:blipFill>
        <p:spPr bwMode="auto">
          <a:xfrm>
            <a:off x="1193735" y="304800"/>
            <a:ext cx="7029135" cy="632460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C:\Users\ADEVEN\Desktop\BSc Computer Science\Problem Solving using computer\assign operator2.PNG"/>
          <p:cNvPicPr>
            <a:picLocks noChangeAspect="1" noChangeArrowheads="1"/>
          </p:cNvPicPr>
          <p:nvPr/>
        </p:nvPicPr>
        <p:blipFill>
          <a:blip r:embed="rId2"/>
          <a:srcRect/>
          <a:stretch>
            <a:fillRect/>
          </a:stretch>
        </p:blipFill>
        <p:spPr bwMode="auto">
          <a:xfrm>
            <a:off x="774511" y="685800"/>
            <a:ext cx="7759889" cy="5845008"/>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 Continue Statement</a:t>
            </a:r>
            <a:endParaRPr lang="en-US" dirty="0"/>
          </a:p>
        </p:txBody>
      </p:sp>
      <p:sp>
        <p:nvSpPr>
          <p:cNvPr id="3" name="Content Placeholder 2"/>
          <p:cNvSpPr>
            <a:spLocks noGrp="1"/>
          </p:cNvSpPr>
          <p:nvPr>
            <p:ph idx="1"/>
          </p:nvPr>
        </p:nvSpPr>
        <p:spPr/>
        <p:txBody>
          <a:bodyPr>
            <a:normAutofit/>
          </a:bodyPr>
          <a:lstStyle/>
          <a:p>
            <a:pPr algn="just"/>
            <a:r>
              <a:rPr lang="en-US" dirty="0" smtClean="0"/>
              <a:t>The continue statement gives </a:t>
            </a:r>
            <a:r>
              <a:rPr lang="en-US" dirty="0" smtClean="0">
                <a:solidFill>
                  <a:srgbClr val="C00000"/>
                </a:solidFill>
              </a:rPr>
              <a:t>you way to skip over the current iteration of any loop</a:t>
            </a:r>
            <a:r>
              <a:rPr lang="en-US" dirty="0" smtClean="0"/>
              <a:t>.</a:t>
            </a:r>
          </a:p>
          <a:p>
            <a:pPr algn="just"/>
            <a:r>
              <a:rPr lang="en-US" dirty="0" smtClean="0"/>
              <a:t>When a continue statement is encountered in the loop, the python interpreter ignore rest of statements in the loop body for current iteration and </a:t>
            </a:r>
            <a:r>
              <a:rPr lang="en-US" dirty="0" smtClean="0">
                <a:solidFill>
                  <a:srgbClr val="00B050"/>
                </a:solidFill>
              </a:rPr>
              <a:t>returns the program execution to the very first statement in</a:t>
            </a:r>
            <a:r>
              <a:rPr lang="en-US" dirty="0" smtClean="0"/>
              <a:t> the loop body.</a:t>
            </a:r>
          </a:p>
          <a:p>
            <a:pPr algn="just"/>
            <a:r>
              <a:rPr lang="en-US" dirty="0" smtClean="0"/>
              <a:t>It does not terminates the loop rather continues with the next iteration.</a:t>
            </a:r>
          </a:p>
          <a:p>
            <a:pPr algn="just"/>
            <a:r>
              <a:rPr lang="en-US" dirty="0" smtClean="0"/>
              <a:t>Syntax:</a:t>
            </a:r>
          </a:p>
          <a:p>
            <a:pPr algn="just">
              <a:buNone/>
            </a:pPr>
            <a:r>
              <a:rPr lang="en-US" dirty="0" smtClean="0"/>
              <a:t>		continue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11568</TotalTime>
  <Words>1981</Words>
  <Application>Microsoft Office PowerPoint</Application>
  <PresentationFormat>On-screen Show (4:3)</PresentationFormat>
  <Paragraphs>179</Paragraphs>
  <Slides>62</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Arial</vt:lpstr>
      <vt:lpstr>Century Gothic</vt:lpstr>
      <vt:lpstr>Wingdings 3</vt:lpstr>
      <vt:lpstr>Wisp</vt:lpstr>
      <vt:lpstr>PowerPoint Presentation</vt:lpstr>
      <vt:lpstr>HLL to Machine Language</vt:lpstr>
      <vt:lpstr>HLL to Machine Language</vt:lpstr>
      <vt:lpstr>Compiler</vt:lpstr>
      <vt:lpstr>Interpreter</vt:lpstr>
      <vt:lpstr>Difference </vt:lpstr>
      <vt:lpstr>Python</vt:lpstr>
      <vt:lpstr>Features of Python</vt:lpstr>
      <vt:lpstr>Features of Python</vt:lpstr>
      <vt:lpstr>Features of Python</vt:lpstr>
      <vt:lpstr>Features of Python</vt:lpstr>
      <vt:lpstr>Features of Python</vt:lpstr>
      <vt:lpstr>We are going to use Python 3.7.4 </vt:lpstr>
      <vt:lpstr>IDLE</vt:lpstr>
      <vt:lpstr>Python Interpreter</vt:lpstr>
      <vt:lpstr>A typical python program</vt:lpstr>
      <vt:lpstr>Using Python as a calculator</vt:lpstr>
      <vt:lpstr>Using Python as a calculator</vt:lpstr>
      <vt:lpstr>Using Python as a calculator</vt:lpstr>
      <vt:lpstr>Indentation</vt:lpstr>
      <vt:lpstr>Indentation</vt:lpstr>
      <vt:lpstr>Indentation</vt:lpstr>
      <vt:lpstr>Comments</vt:lpstr>
      <vt:lpstr>Python Identifiers</vt:lpstr>
      <vt:lpstr>PowerPoint Presentation</vt:lpstr>
      <vt:lpstr>PowerPoint Presentation</vt:lpstr>
      <vt:lpstr>PowerPoint Presentation</vt:lpstr>
      <vt:lpstr>Variable in Python </vt:lpstr>
      <vt:lpstr>Variable in Python </vt:lpstr>
      <vt:lpstr>Python Keywords</vt:lpstr>
      <vt:lpstr>Assignment Statement</vt:lpstr>
      <vt:lpstr>Assignment Statement</vt:lpstr>
      <vt:lpstr>Evaluating expressions </vt:lpstr>
      <vt:lpstr>Operators and operands</vt:lpstr>
      <vt:lpstr>Operators and operands</vt:lpstr>
      <vt:lpstr>Operators and operands</vt:lpstr>
      <vt:lpstr>PowerPoint Presentation</vt:lpstr>
      <vt:lpstr>PowerPoint Presentation</vt:lpstr>
      <vt:lpstr>PowerPoint Presentation</vt:lpstr>
      <vt:lpstr>PowerPoint Presentation</vt:lpstr>
      <vt:lpstr>Type function in Python</vt:lpstr>
      <vt:lpstr>PowerPoint Presentation</vt:lpstr>
      <vt:lpstr>Type converter functions</vt:lpstr>
      <vt:lpstr>Type converter functions</vt:lpstr>
      <vt:lpstr>Type converter functions</vt:lpstr>
      <vt:lpstr>Type converter functions</vt:lpstr>
      <vt:lpstr>Type converter functions</vt:lpstr>
      <vt:lpstr>Input Function in Python</vt:lpstr>
      <vt:lpstr>Input Function in Python</vt:lpstr>
      <vt:lpstr>Print function in Python</vt:lpstr>
      <vt:lpstr>Programming Assignment</vt:lpstr>
      <vt:lpstr>Arithmetic operators </vt:lpstr>
      <vt:lpstr>PowerPoint Presentation</vt:lpstr>
      <vt:lpstr>Comparison Operators</vt:lpstr>
      <vt:lpstr>PowerPoint Presentation</vt:lpstr>
      <vt:lpstr>Logical Operators</vt:lpstr>
      <vt:lpstr>Bitwise operators </vt:lpstr>
      <vt:lpstr>Bitwise operators </vt:lpstr>
      <vt:lpstr>Assignment operators </vt:lpstr>
      <vt:lpstr>PowerPoint Presentation</vt:lpstr>
      <vt:lpstr>PowerPoint Presentation</vt:lpstr>
      <vt:lpstr>Python Continue Statement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ADEVEN</dc:creator>
  <cp:lastModifiedBy>hp</cp:lastModifiedBy>
  <cp:revision>177</cp:revision>
  <dcterms:created xsi:type="dcterms:W3CDTF">2006-08-16T00:00:00Z</dcterms:created>
  <dcterms:modified xsi:type="dcterms:W3CDTF">2022-07-25T08:50:11Z</dcterms:modified>
</cp:coreProperties>
</file>